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Default Extension="emf" ContentType="image/x-emf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  <p:sldMasterId id="2147483802" r:id="rId2"/>
    <p:sldMasterId id="2147483835" r:id="rId3"/>
    <p:sldMasterId id="2147483845" r:id="rId4"/>
    <p:sldMasterId id="2147483856" r:id="rId5"/>
    <p:sldMasterId id="2147483864" r:id="rId6"/>
    <p:sldMasterId id="2147483866" r:id="rId7"/>
    <p:sldMasterId id="2147483872" r:id="rId8"/>
    <p:sldMasterId id="2147483888" r:id="rId9"/>
    <p:sldMasterId id="2147483893" r:id="rId10"/>
    <p:sldMasterId id="2147483895" r:id="rId11"/>
  </p:sldMasterIdLst>
  <p:sldIdLst>
    <p:sldId id="300" r:id="rId12"/>
    <p:sldId id="299" r:id="rId13"/>
    <p:sldId id="291" r:id="rId14"/>
    <p:sldId id="292" r:id="rId15"/>
    <p:sldId id="294" r:id="rId16"/>
    <p:sldId id="295" r:id="rId17"/>
    <p:sldId id="297" r:id="rId18"/>
    <p:sldId id="298" r:id="rId19"/>
    <p:sldId id="256" r:id="rId20"/>
    <p:sldId id="257" r:id="rId21"/>
    <p:sldId id="258" r:id="rId22"/>
    <p:sldId id="260" r:id="rId23"/>
    <p:sldId id="282" r:id="rId24"/>
    <p:sldId id="261" r:id="rId25"/>
    <p:sldId id="262" r:id="rId26"/>
    <p:sldId id="263" r:id="rId27"/>
    <p:sldId id="264" r:id="rId28"/>
    <p:sldId id="265" r:id="rId29"/>
    <p:sldId id="266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7"/>
    <p:penClr>
      <a:srgbClr val="F6F000"/>
    </p:penClr>
  </p:showPr>
  <p:clrMru>
    <a:srgbClr val="0066CC"/>
    <a:srgbClr val="9933FF"/>
    <a:srgbClr val="FFFFFF"/>
    <a:srgbClr val="CC0066"/>
    <a:srgbClr val="F4A0B4"/>
    <a:srgbClr val="4BB0F5"/>
    <a:srgbClr val="FF00FF"/>
    <a:srgbClr val="86D1EC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39" autoAdjust="0"/>
    <p:restoredTop sz="99672" autoAdjust="0"/>
  </p:normalViewPr>
  <p:slideViewPr>
    <p:cSldViewPr>
      <p:cViewPr varScale="1">
        <p:scale>
          <a:sx n="71" d="100"/>
          <a:sy n="71" d="100"/>
        </p:scale>
        <p:origin x="-3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0"/>
    </c:view3D>
    <c:plotArea>
      <c:layout>
        <c:manualLayout>
          <c:layoutTarget val="inner"/>
          <c:xMode val="edge"/>
          <c:yMode val="edge"/>
          <c:x val="0.26012793176972282"/>
          <c:y val="0.31746031746031766"/>
          <c:w val="0.43283582089552236"/>
          <c:h val="0.42857142857142855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229">
              <a:solidFill>
                <a:srgbClr val="000000"/>
              </a:solidFill>
              <a:prstDash val="solid"/>
            </a:ln>
          </c:spPr>
          <c:explosion val="5"/>
          <c:dPt>
            <c:idx val="1"/>
            <c:spPr>
              <a:solidFill>
                <a:srgbClr val="993366"/>
              </a:solidFill>
              <a:ln w="12229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229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229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229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229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2229">
                <a:solidFill>
                  <a:srgbClr val="000000"/>
                </a:solidFill>
                <a:prstDash val="solid"/>
              </a:ln>
            </c:spPr>
          </c:dPt>
          <c:dLbls>
            <c:numFmt formatCode="0%" sourceLinked="0"/>
            <c:spPr>
              <a:noFill/>
              <a:ln w="24462">
                <a:noFill/>
              </a:ln>
            </c:spPr>
            <c:txPr>
              <a:bodyPr/>
              <a:lstStyle/>
              <a:p>
                <a:pPr>
                  <a:defRPr sz="555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dLblPos val="bestFit"/>
            <c:showCatName val="1"/>
            <c:showPercent val="1"/>
            <c:showLeaderLines val="1"/>
          </c:dLbls>
          <c:cat>
            <c:strRef>
              <c:f>Лист1!$A$78:$A$84</c:f>
              <c:strCache>
                <c:ptCount val="7"/>
                <c:pt idx="0">
                  <c:v>спорт</c:v>
                </c:pt>
                <c:pt idx="1">
                  <c:v>культура</c:v>
                </c:pt>
                <c:pt idx="2">
                  <c:v>искусство</c:v>
                </c:pt>
                <c:pt idx="3">
                  <c:v>наука</c:v>
                </c:pt>
                <c:pt idx="4">
                  <c:v>медицина</c:v>
                </c:pt>
                <c:pt idx="5">
                  <c:v>техника</c:v>
                </c:pt>
                <c:pt idx="6">
                  <c:v>политика</c:v>
                </c:pt>
              </c:strCache>
            </c:strRef>
          </c:cat>
          <c:val>
            <c:numRef>
              <c:f>Лист1!$B$78:$B$84</c:f>
              <c:numCache>
                <c:formatCode>0.00%</c:formatCode>
                <c:ptCount val="7"/>
                <c:pt idx="0">
                  <c:v>8.6000000000000035E-2</c:v>
                </c:pt>
                <c:pt idx="1">
                  <c:v>0.37100000000000005</c:v>
                </c:pt>
                <c:pt idx="2">
                  <c:v>0.11400000000000002</c:v>
                </c:pt>
                <c:pt idx="3">
                  <c:v>0.22800000000000004</c:v>
                </c:pt>
                <c:pt idx="4">
                  <c:v>0.14300000000000002</c:v>
                </c:pt>
                <c:pt idx="5">
                  <c:v>2.9000000000000005E-2</c:v>
                </c:pt>
                <c:pt idx="6">
                  <c:v>2.9000000000000005E-2</c:v>
                </c:pt>
              </c:numCache>
            </c:numRef>
          </c:val>
        </c:ser>
      </c:pie3DChart>
      <c:spPr>
        <a:noFill/>
        <a:ln w="25388">
          <a:noFill/>
        </a:ln>
      </c:spPr>
    </c:plotArea>
    <c:plotVisOnly val="1"/>
    <c:dispBlanksAs val="zero"/>
  </c:chart>
  <c:spPr>
    <a:solidFill>
      <a:srgbClr val="FFFFFF"/>
    </a:solidFill>
    <a:ln>
      <a:noFill/>
    </a:ln>
  </c:spPr>
  <c:txPr>
    <a:bodyPr/>
    <a:lstStyle/>
    <a:p>
      <a:pPr>
        <a:defRPr sz="79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1000" y="457200"/>
            <a:ext cx="8397875" cy="5562600"/>
            <a:chOff x="240" y="288"/>
            <a:chExt cx="5290" cy="350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blackWhite">
            <a:xfrm>
              <a:off x="240" y="288"/>
              <a:ext cx="5290" cy="3504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285" y="336"/>
              <a:ext cx="5184" cy="3408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Line 5"/>
            <p:cNvSpPr>
              <a:spLocks noChangeShapeType="1"/>
            </p:cNvSpPr>
            <p:nvPr/>
          </p:nvSpPr>
          <p:spPr bwMode="auto">
            <a:xfrm>
              <a:off x="576" y="2256"/>
              <a:ext cx="46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5053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6781800" cy="2559050"/>
          </a:xfrm>
        </p:spPr>
        <p:txBody>
          <a:bodyPr anchorCtr="1"/>
          <a:lstStyle>
            <a:lvl1pPr algn="ctr">
              <a:defRPr sz="6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053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8732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>
          <a:xfrm>
            <a:off x="536575" y="6248400"/>
            <a:ext cx="205422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251200" y="6248400"/>
            <a:ext cx="2887663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8150" y="62579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FA559-FB95-4E15-B36E-678CE268C6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8E0A3-E9B0-4139-8D20-163BF3B538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E9E93-58E5-47E5-AA2B-EAAE4E7BC3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4AB59-D620-43F6-97CB-52909C9E71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158C3-C68D-45B3-8A42-4AB43E27E4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A82A5-6FA9-4C8F-BFFE-EE07DCC3C7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196BF-5B08-4AB4-96C6-DF99B55F5A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6FE83-FE68-4E78-A160-E0D4A1F5CB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10EA4-FB2D-4A24-8DC5-34D0A35D10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40023-3EBD-427D-8900-3A12B756A5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48450" y="473075"/>
            <a:ext cx="2038350" cy="53943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473075"/>
            <a:ext cx="5962650" cy="53943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2631F-A4F3-45F9-BF1E-06357CE20E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1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416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250B1-5494-4869-8DA8-EBC69350F3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14B39-9724-4353-9D77-C62F3DE4F5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9B061-98E5-4B20-BC12-C0244E519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477C5-FF15-4426-B19D-81A56CE71F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3A4DE-D5AF-4B0C-AC9C-F57C44B3FA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43439-C0FE-467A-83A0-A8CC3AA39D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33964-7900-4D50-A60F-60ABC2070E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23A66-8130-4A4A-8A05-D1DFED4B06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90DF1-2C32-48B0-BE1B-1F4965EA1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1E479-3082-421C-99DE-FE63B08DEA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A3CB0-40F7-4C24-AD2F-D9A6EF729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3000">
    <p:wheel spokes="8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7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389161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89162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9F120-A38D-4330-B239-8D2CF7177C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CFCA1-F654-4356-AC33-8BF2C722EE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6E1F1-F15A-48B1-9841-B3AF5EBB9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795FB-3F50-49CE-BB89-7F3C799605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D8640-2B21-499F-A93A-E158BBAFA6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F7C17-0547-4DBC-9B01-33B5FD059E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23022-C07B-408F-A27A-0E5C52344A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9573D-EEB1-413C-8A34-7BE65BDC40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050B8-8041-468D-BAD8-60823A10F4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0DBA7-324A-4236-A397-351416739C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8750"/>
            <a:ext cx="2057400" cy="59721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8750"/>
            <a:ext cx="6019800" cy="59721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3DEED-A275-4274-B7F8-EB18F00218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7000">
    <p:strips dir="r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2394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23946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4CA4C-D2EB-4380-9E7D-C90940394C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A1C96-DC91-4866-9189-FC2A63BA49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7680A-735C-44A9-A028-C64C4D0F9D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1B391-B7BA-483E-806C-4557A8B682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3FDC3-41E7-4DF0-86E1-F93C5F261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15115-268B-44DF-9FC6-879FA6A864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2A641-D465-4286-B53D-CDC9E4DB9F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1633F-D1F4-44B7-95EC-91EA706971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518D6-9FE1-4FA1-B0AC-730F42DF37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2A3D1-9626-4FCD-885C-890A7CEB8B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5022C-B357-4257-B2D7-166D0EB8B6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38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382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199E7-4DF6-46BB-B0EF-B76A025C3F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randomBar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357DB-0FF2-4CE6-B08C-A0A7962168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6DCE7-83AE-4526-A289-518C9DCF6F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A7A06-2C7D-4F80-BC76-CEF7A1AF0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88CD7-CF8D-4B2B-AF77-26CE5DF73F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E8512-189A-4CF1-BF64-1CE6B94C64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21953-E0BF-48B7-859A-CA9B20D49A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8CD2E-BB24-480F-9E04-F4235FF9C4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B73DF-1336-4D61-A93C-97840A7417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DD1EC-9665-4CA0-907C-F3E4852511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4D4044-B509-42CD-9119-43A4420D6C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randomBar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8947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94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E7FBA-68DA-41C7-B4C1-C930DE5BE7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5CDA1-DCDE-4DCB-9FE6-3DA951BB2B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023C9-66CA-410E-BEF0-632546A3A6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79F-612F-4FF0-B4AD-4016E66F37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81A7F-D699-4903-A54B-175B199251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F705C-8CC1-4EAB-AC15-20E88D5B44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FDEDA-CAC1-4A4B-AFDD-A78C3B5A3C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FCDCE-4825-45D0-833D-83C900B54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850D0-D550-4797-A6F1-BAA1C3DB8F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939AF-133D-4370-90DF-C831373767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B798F-BF69-4673-888B-B71EA5FA72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89" y="230"/>
              <a:ext cx="1859" cy="3630"/>
              <a:chOff x="3007" y="773"/>
              <a:chExt cx="1859" cy="3630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3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8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2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2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0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0" y="1323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7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8" y="119"/>
              <a:ext cx="356" cy="608"/>
              <a:chOff x="1732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2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91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5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03"/>
              <a:ext cx="500" cy="500"/>
              <a:chOff x="1727" y="871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71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9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2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3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3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08975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08976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44661-2BC4-4811-9E4E-2466A80E7C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EF330-CB42-4AB7-8489-26EB09B6B3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99BFE-0722-4F85-A416-EBCFCCF409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CE343-D01E-478A-B1F2-1A190F180A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9FB8D-85F3-4B0B-9400-7FC1BCC5A6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C6524-E7B6-4235-AEC4-A8AC01775F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2BD8A-815A-4102-A603-B5DF9024A7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0122F-632F-4861-B5E8-00D8BCD9A8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B8BB6-CB66-4673-A6F0-1F20476DB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4382D-D40E-430E-A0AA-1FFE422449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20EC1-C95C-4D7F-A32F-B5C89D5299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4000">
    <p:wheel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4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73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70938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70939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20" name="Rectangle 2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1" name="Rectangle 2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2" name="Rectangle 2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1F302-F8AC-43C5-959C-1770DEBD9B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E7B54-1675-41A3-8B5C-56E21E03DE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0BDE9-FE5E-4759-9C50-EC796A9A4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8863D-CF34-4302-9875-E0DD51AF67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E852B-C3D3-43BD-8F19-5ECE9385B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49FDF-00DF-4B7F-9773-0C253DB38B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ED3AD-B3AB-4CD4-977E-922F929052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E0FCF-7A22-49C4-966B-73788BA11E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A8F5D-5F69-493E-9F43-E822F159D1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39F32-CA1C-4501-BEEC-1A3AB09F7B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2076C-A162-48D0-BE33-12283B3DDA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 advClick="0" advTm="10000">
    <p:wedg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704554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04555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DADCA-F026-4B3F-9BD5-3459F794F5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52124-F095-45E7-9E78-D2C28BEEC0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5BE26-47AB-4D9D-8205-BF0E1ADE23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64C96-64E7-403C-9875-9D89491BC7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3606F-F961-497F-BD0E-49E595697F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614E2-D3FC-4617-A88A-000E5997D6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B9D37-FC13-4A08-B9E4-9D3E7BB4D0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7E6DB-0006-495D-838E-087FB4665E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ED538-BFAB-429B-9213-7D9B2A7CD9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1798B-979E-4570-A973-6694A49D4D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19CD7-B692-4831-B63A-920C41F135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8000">
    <p:comb dir="vert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137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137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AD018EB-2FD6-4A81-BD41-1D749684AB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E9BFA-2D82-4A6D-811D-195C8354BD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90CCA-A366-4542-B385-2CED790F02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E19F8-F105-436F-826D-66C7C66D89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5CA276-82AC-4D31-93D1-DA19F720D2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9960B-8317-47CD-BA36-49744B9577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0F652-E5CD-46F7-B46F-09700138B2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DC8AA-C80C-4DD5-805C-F329C6B44D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9306F-2E0C-4A6F-8541-F5BF02D35A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4F8DC-4FC9-4455-8587-90E34419B8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B6194-589E-42C7-8601-7412E5C0D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30151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30152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5993E-4F2C-4C84-8E1E-E3D923F486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891EB-9BE5-43BA-A5D1-C4AA99D190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8CE34-BBE1-488F-82A3-CC36C1EAE1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C0030-5D57-4F14-BD25-4C64D47C2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E2811-D4DF-45F9-A90F-CBD6E8BBFD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A1830-B02C-49BC-A490-F78E49D23D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39BA8-0BFF-4FC0-A5F9-B366E75D57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F52D4-F95E-4312-80C5-BF6A1121BC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F7ACB-AC4A-4A83-871F-36DBEEA16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7C3DE-309E-4415-A033-9F1F36BDA6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CAA1B-703C-43E1-8FA1-3CEDB1DF28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4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228600" y="228600"/>
            <a:ext cx="8686800" cy="5943600"/>
            <a:chOff x="144" y="144"/>
            <a:chExt cx="5472" cy="3744"/>
          </a:xfrm>
        </p:grpSpPr>
        <p:sp>
          <p:nvSpPr>
            <p:cNvPr id="149507" name="Rectangle 3"/>
            <p:cNvSpPr>
              <a:spLocks noChangeArrowheads="1"/>
            </p:cNvSpPr>
            <p:nvPr/>
          </p:nvSpPr>
          <p:spPr bwMode="auto">
            <a:xfrm>
              <a:off x="144" y="144"/>
              <a:ext cx="5472" cy="3744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49508" name="Rectangle 4"/>
            <p:cNvSpPr>
              <a:spLocks noChangeArrowheads="1"/>
            </p:cNvSpPr>
            <p:nvPr/>
          </p:nvSpPr>
          <p:spPr bwMode="blackWhite">
            <a:xfrm>
              <a:off x="193" y="193"/>
              <a:ext cx="5373" cy="3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49509" name="Line 5"/>
            <p:cNvSpPr>
              <a:spLocks noChangeShapeType="1"/>
            </p:cNvSpPr>
            <p:nvPr/>
          </p:nvSpPr>
          <p:spPr bwMode="auto">
            <a:xfrm>
              <a:off x="336" y="1092"/>
              <a:ext cx="5136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07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8153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951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951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951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346AEB97-A545-4E80-8DDC-E932D5DA3E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58" r:id="rId1"/>
    <p:sldLayoutId id="2147484548" r:id="rId2"/>
    <p:sldLayoutId id="2147484549" r:id="rId3"/>
    <p:sldLayoutId id="2147484550" r:id="rId4"/>
    <p:sldLayoutId id="2147484551" r:id="rId5"/>
    <p:sldLayoutId id="2147484552" r:id="rId6"/>
    <p:sldLayoutId id="2147484553" r:id="rId7"/>
    <p:sldLayoutId id="2147484554" r:id="rId8"/>
    <p:sldLayoutId id="2147484555" r:id="rId9"/>
    <p:sldLayoutId id="2147484556" r:id="rId10"/>
    <p:sldLayoutId id="2147484557" r:id="rId11"/>
  </p:sldLayoutIdLst>
  <p:transition spd="med" advClick="0" advTm="11000">
    <p:diamond/>
  </p:transition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406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06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06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D4C332B-02AA-443B-8296-BC6367A3C1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0648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0649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406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4132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33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40662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63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64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240665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0666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0667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4137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40669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0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1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2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3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4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5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76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4107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40678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0679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108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09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40682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4112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40684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85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3" y="327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86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3" y="177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87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88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2" y="892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89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1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90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40691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2" y="137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24069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9" r:id="rId1"/>
    <p:sldLayoutId id="2147484558" r:id="rId2"/>
    <p:sldLayoutId id="2147484559" r:id="rId3"/>
    <p:sldLayoutId id="2147484560" r:id="rId4"/>
    <p:sldLayoutId id="2147484561" r:id="rId5"/>
    <p:sldLayoutId id="2147484562" r:id="rId6"/>
    <p:sldLayoutId id="2147484563" r:id="rId7"/>
    <p:sldLayoutId id="2147484564" r:id="rId8"/>
    <p:sldLayoutId id="2147484565" r:id="rId9"/>
    <p:sldLayoutId id="2147484566" r:id="rId10"/>
    <p:sldLayoutId id="2147484567" r:id="rId11"/>
  </p:sldLayoutIdLst>
  <p:transition spd="med" advClick="0" advTm="13000">
    <p:wheel spokes="8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388099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0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1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2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3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4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5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6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7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8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09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8110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5140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388112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3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4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5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6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7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8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19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0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1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2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3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4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5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6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7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8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29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0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1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2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3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4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5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8136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388137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88138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88139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8140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8141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3019B34-CCDF-4D62-A77B-345B33975D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60" r:id="rId1"/>
    <p:sldLayoutId id="2147484568" r:id="rId2"/>
    <p:sldLayoutId id="2147484569" r:id="rId3"/>
    <p:sldLayoutId id="2147484570" r:id="rId4"/>
    <p:sldLayoutId id="2147484571" r:id="rId5"/>
    <p:sldLayoutId id="2147484572" r:id="rId6"/>
    <p:sldLayoutId id="2147484573" r:id="rId7"/>
    <p:sldLayoutId id="2147484574" r:id="rId8"/>
    <p:sldLayoutId id="2147484575" r:id="rId9"/>
    <p:sldLayoutId id="2147484576" r:id="rId10"/>
    <p:sldLayoutId id="2147484577" r:id="rId11"/>
  </p:sldLayoutIdLst>
  <p:transition spd="med" advClick="0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137" grpId="0"/>
      <p:bldP spid="388138" grpId="0" build="p">
        <p:tmplLst>
          <p:tmpl lvl="1">
            <p:tnLst>
              <p:par>
                <p:cTn presetID="1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8813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22915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16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17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18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19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20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21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2922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229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229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229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5CE3CF02-28AC-48EE-A313-9D9EFD0681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22926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22927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61" r:id="rId1"/>
    <p:sldLayoutId id="2147484578" r:id="rId2"/>
    <p:sldLayoutId id="2147484579" r:id="rId3"/>
    <p:sldLayoutId id="2147484580" r:id="rId4"/>
    <p:sldLayoutId id="2147484581" r:id="rId5"/>
    <p:sldLayoutId id="2147484582" r:id="rId6"/>
    <p:sldLayoutId id="2147484583" r:id="rId7"/>
    <p:sldLayoutId id="2147484584" r:id="rId8"/>
    <p:sldLayoutId id="2147484585" r:id="rId9"/>
    <p:sldLayoutId id="2147484586" r:id="rId10"/>
    <p:sldLayoutId id="2147484587" r:id="rId11"/>
  </p:sldLayoutIdLst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26" grpId="0"/>
      <p:bldP spid="422927" grpId="0" build="p">
        <p:tmplLst>
          <p:tmpl lvl="1">
            <p:tnLst>
              <p:par>
                <p:cTn presetID="1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229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3725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725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70ECC200-5517-4237-B34B-56FE70073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37254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37255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437257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58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59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0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1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2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3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4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5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6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7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8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7269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37270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62" r:id="rId1"/>
    <p:sldLayoutId id="2147484588" r:id="rId2"/>
    <p:sldLayoutId id="2147484589" r:id="rId3"/>
    <p:sldLayoutId id="2147484590" r:id="rId4"/>
    <p:sldLayoutId id="2147484591" r:id="rId5"/>
    <p:sldLayoutId id="2147484592" r:id="rId6"/>
    <p:sldLayoutId id="2147484593" r:id="rId7"/>
    <p:sldLayoutId id="2147484594" r:id="rId8"/>
    <p:sldLayoutId id="2147484595" r:id="rId9"/>
    <p:sldLayoutId id="2147484596" r:id="rId10"/>
    <p:sldLayoutId id="2147484597" r:id="rId11"/>
  </p:sldLayoutIdLst>
  <p:transition spd="med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37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37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37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37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7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7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7250" grpId="0"/>
      <p:bldP spid="437251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72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3725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72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3725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72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3725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72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3725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72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3725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372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488451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488452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88453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884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884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884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84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84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3CF4001D-8A59-4351-ADDD-81CB9ACFD4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3" r:id="rId1"/>
    <p:sldLayoutId id="2147484598" r:id="rId2"/>
    <p:sldLayoutId id="2147484599" r:id="rId3"/>
    <p:sldLayoutId id="2147484600" r:id="rId4"/>
    <p:sldLayoutId id="2147484601" r:id="rId5"/>
    <p:sldLayoutId id="2147484602" r:id="rId6"/>
    <p:sldLayoutId id="2147484603" r:id="rId7"/>
    <p:sldLayoutId id="2147484604" r:id="rId8"/>
    <p:sldLayoutId id="2147484605" r:id="rId9"/>
    <p:sldLayoutId id="2147484606" r:id="rId10"/>
    <p:sldLayoutId id="2147484607" r:id="rId11"/>
  </p:sldLayoutIdLst>
  <p:transition spd="slow" advClick="0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884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88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8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8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884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84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84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884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884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84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84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84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84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84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84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84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54" grpId="0"/>
      <p:bldP spid="488455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84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8845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84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8845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84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8845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84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8845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84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8845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884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507907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225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507909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10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11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507912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227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507914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15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16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17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18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9259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507920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07921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07922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1" y="1723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9228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507924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25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26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229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507928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29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30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230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507932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33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7934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507935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36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37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38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39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0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1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2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3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4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5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6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7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7948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07949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20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07951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7952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7953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3B500948-AE71-4E4B-99B1-2C8486CEE6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4" r:id="rId1"/>
    <p:sldLayoutId id="2147484608" r:id="rId2"/>
    <p:sldLayoutId id="2147484609" r:id="rId3"/>
    <p:sldLayoutId id="2147484610" r:id="rId4"/>
    <p:sldLayoutId id="2147484611" r:id="rId5"/>
    <p:sldLayoutId id="2147484612" r:id="rId6"/>
    <p:sldLayoutId id="2147484613" r:id="rId7"/>
    <p:sldLayoutId id="2147484614" r:id="rId8"/>
    <p:sldLayoutId id="2147484615" r:id="rId9"/>
    <p:sldLayoutId id="2147484616" r:id="rId10"/>
    <p:sldLayoutId id="2147484617" r:id="rId11"/>
  </p:sldLayoutIdLst>
  <p:transition spd="slow" advClick="0" advTm="4000">
    <p:wheel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669699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0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1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2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3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4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5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6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7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8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09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0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1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2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3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4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5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6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7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8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19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0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1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2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3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4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5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6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7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8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29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30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ru-RU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9731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2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3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4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5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6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7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8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39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0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1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2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3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4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5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6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7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8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49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0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1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2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3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4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5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6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7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8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59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0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1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2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3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4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5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6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7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8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69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0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1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2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3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4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5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6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7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8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79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0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1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2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3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4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5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6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7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8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89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0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1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2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3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4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5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6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7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8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799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0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1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2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3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4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5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6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7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8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09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0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1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2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3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4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5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6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7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8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19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0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1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2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3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4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5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6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7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8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29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0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1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2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3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4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5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6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7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8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39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0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1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2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3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4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5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6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7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8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49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0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1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2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3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4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5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6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7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8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59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0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1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2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3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4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5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6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7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8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69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0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1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2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3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4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5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6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7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8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79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0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1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2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3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4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5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6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7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8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89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0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1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2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3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4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5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6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7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8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899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0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1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2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3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4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5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6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7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8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09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10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11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12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9913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69914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CB653FB8-3A20-4BAA-B07E-66010D924F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69915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69916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69917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69918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65" r:id="rId1"/>
    <p:sldLayoutId id="2147484618" r:id="rId2"/>
    <p:sldLayoutId id="2147484619" r:id="rId3"/>
    <p:sldLayoutId id="2147484620" r:id="rId4"/>
    <p:sldLayoutId id="2147484621" r:id="rId5"/>
    <p:sldLayoutId id="2147484622" r:id="rId6"/>
    <p:sldLayoutId id="2147484623" r:id="rId7"/>
    <p:sldLayoutId id="2147484624" r:id="rId8"/>
    <p:sldLayoutId id="2147484625" r:id="rId9"/>
    <p:sldLayoutId id="2147484626" r:id="rId10"/>
    <p:sldLayoutId id="2147484627" r:id="rId11"/>
  </p:sldLayoutIdLst>
  <p:transition spd="med" advClick="0" advTm="10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703491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2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3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4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5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6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7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8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499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0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1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2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3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4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5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6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7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8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09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0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1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2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3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4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5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6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7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8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19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0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1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2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3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4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5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3526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130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703528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03529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7035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0353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0353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353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353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0C7D192E-D74C-4DF6-A8D3-EDF71B11B7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66" r:id="rId1"/>
    <p:sldLayoutId id="2147484628" r:id="rId2"/>
    <p:sldLayoutId id="2147484629" r:id="rId3"/>
    <p:sldLayoutId id="2147484630" r:id="rId4"/>
    <p:sldLayoutId id="2147484631" r:id="rId5"/>
    <p:sldLayoutId id="2147484632" r:id="rId6"/>
    <p:sldLayoutId id="2147484633" r:id="rId7"/>
    <p:sldLayoutId id="2147484634" r:id="rId8"/>
    <p:sldLayoutId id="2147484635" r:id="rId9"/>
    <p:sldLayoutId id="2147484636" r:id="rId10"/>
    <p:sldLayoutId id="2147484637" r:id="rId11"/>
  </p:sldLayoutIdLst>
  <p:transition spd="slow" advClick="0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03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03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03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03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3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3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03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03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03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03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3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3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03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03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03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03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03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03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03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3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3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3530" grpId="0"/>
      <p:bldP spid="703531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35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0353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35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0353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35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0353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35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0353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35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0353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035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70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0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0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0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1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1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1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271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1271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27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27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27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30EB861-9DE7-4997-8625-D78E39CE1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7" r:id="rId1"/>
    <p:sldLayoutId id="2147484638" r:id="rId2"/>
    <p:sldLayoutId id="2147484639" r:id="rId3"/>
    <p:sldLayoutId id="2147484640" r:id="rId4"/>
    <p:sldLayoutId id="2147484641" r:id="rId5"/>
    <p:sldLayoutId id="2147484642" r:id="rId6"/>
    <p:sldLayoutId id="2147484643" r:id="rId7"/>
    <p:sldLayoutId id="2147484644" r:id="rId8"/>
    <p:sldLayoutId id="2147484645" r:id="rId9"/>
    <p:sldLayoutId id="2147484646" r:id="rId10"/>
    <p:sldLayoutId id="2147484647" r:id="rId11"/>
  </p:sldLayoutIdLst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27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2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2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2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2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2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2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2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2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2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2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2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2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2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2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2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2713" grpId="0"/>
      <p:bldP spid="712714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27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27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27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27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27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27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27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27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27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27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27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729091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092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093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332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729095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096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097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098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099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0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1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2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3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4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5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6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07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729108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09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0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1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2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3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4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5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6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7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18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3335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72912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2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2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2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912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729125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9126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29127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29128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29129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29130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EC7A64-7ECE-4C5C-9D15-E65AD7FF86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2913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668" r:id="rId1"/>
    <p:sldLayoutId id="2147484648" r:id="rId2"/>
    <p:sldLayoutId id="2147484649" r:id="rId3"/>
    <p:sldLayoutId id="2147484650" r:id="rId4"/>
    <p:sldLayoutId id="2147484651" r:id="rId5"/>
    <p:sldLayoutId id="2147484652" r:id="rId6"/>
    <p:sldLayoutId id="2147484653" r:id="rId7"/>
    <p:sldLayoutId id="2147484654" r:id="rId8"/>
    <p:sldLayoutId id="2147484655" r:id="rId9"/>
    <p:sldLayoutId id="2147484656" r:id="rId10"/>
    <p:sldLayoutId id="2147484657" r:id="rId11"/>
  </p:sldLayoutIdLst>
  <p:transition spd="slow" advClick="0" advTm="6000">
    <p:newsflash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1.xls"/><Relationship Id="rId2" Type="http://schemas.openxmlformats.org/officeDocument/2006/relationships/slideLayout" Target="../slideLayouts/slideLayout68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_____Microsoft_Office_Excel3.xls"/><Relationship Id="rId4" Type="http://schemas.openxmlformats.org/officeDocument/2006/relationships/oleObject" Target="../embeddings/__________Microsoft_Office_Excel2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68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_____Microsoft_Office_Excel4.xls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6.xml"/><Relationship Id="rId2" Type="http://schemas.openxmlformats.org/officeDocument/2006/relationships/audio" Target="../media/audio1.wav"/><Relationship Id="rId1" Type="http://schemas.openxmlformats.org/officeDocument/2006/relationships/audio" Target="file:///C:\Documents%20and%20Settings\Admin\&#1056;&#1072;&#1073;&#1086;&#1095;&#1080;&#1081;%20&#1089;&#1090;&#1086;&#1083;\&#1053;&#1086;&#1074;&#1072;&#1103;%20&#1087;&#1072;&#1087;&#1082;&#1072;%20(2)\1%20&#1092;&#1083;&#1101;&#1096;&#1082;&#1072;\1.MP3" TargetMode="Externa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84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1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0.wmf"/><Relationship Id="rId5" Type="http://schemas.openxmlformats.org/officeDocument/2006/relationships/image" Target="../media/image29.gif"/><Relationship Id="rId4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35.wm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www.oreninform.ru/upload/iblock/002/Deti" TargetMode="External"/><Relationship Id="rId1" Type="http://schemas.openxmlformats.org/officeDocument/2006/relationships/slideLayout" Target="../slideLayouts/slideLayout7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56.wmf"/><Relationship Id="rId4" Type="http://schemas.openxmlformats.org/officeDocument/2006/relationships/image" Target="../media/image5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7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9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642938" y="714375"/>
            <a:ext cx="7772400" cy="1736725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Центр одаренных детей «Зеленая дорога»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97985" name="Рисунок 2" descr="http://im2-tub.yandex.net/i?id=36500243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3214688"/>
            <a:ext cx="6929437" cy="315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 rot="-627785">
            <a:off x="4132263" y="3805238"/>
            <a:ext cx="1336675" cy="4191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b="1" u="sng">
                <a:solidFill>
                  <a:srgbClr val="2C2C00"/>
                </a:solidFill>
                <a:latin typeface="Arial Black" pitchFamily="34" charset="0"/>
                <a:cs typeface="Times New Roman" pitchFamily="18" charset="0"/>
              </a:rPr>
              <a:t>Музыка</a:t>
            </a:r>
            <a:endParaRPr lang="ru-RU">
              <a:solidFill>
                <a:srgbClr val="2C2C00"/>
              </a:solidFill>
            </a:endParaRP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 rot="-788357">
            <a:off x="6313488" y="3894138"/>
            <a:ext cx="1627187" cy="4191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b="1" u="sng">
                <a:solidFill>
                  <a:srgbClr val="000A00"/>
                </a:solidFill>
                <a:latin typeface="Arial Black" pitchFamily="34" charset="0"/>
                <a:cs typeface="Times New Roman" pitchFamily="18" charset="0"/>
              </a:rPr>
              <a:t>Искусство</a:t>
            </a:r>
            <a:endParaRPr lang="ru-RU">
              <a:solidFill>
                <a:srgbClr val="000A00"/>
              </a:solidFill>
            </a:endParaRPr>
          </a:p>
        </p:txBody>
      </p:sp>
      <p:sp>
        <p:nvSpPr>
          <p:cNvPr id="297989" name="Rectangle 5"/>
          <p:cNvSpPr>
            <a:spLocks noChangeArrowheads="1"/>
          </p:cNvSpPr>
          <p:nvPr/>
        </p:nvSpPr>
        <p:spPr bwMode="auto">
          <a:xfrm rot="20905925">
            <a:off x="2963863" y="5126038"/>
            <a:ext cx="1304925" cy="476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Технические науки</a:t>
            </a:r>
            <a:endParaRPr lang="ru-RU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5607" name="Rectangle 6"/>
          <p:cNvSpPr>
            <a:spLocks noChangeArrowheads="1"/>
          </p:cNvSpPr>
          <p:nvPr/>
        </p:nvSpPr>
        <p:spPr bwMode="auto">
          <a:xfrm rot="-650034">
            <a:off x="5180013" y="5186363"/>
            <a:ext cx="1268412" cy="514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1600" b="1" u="sng">
                <a:solidFill>
                  <a:srgbClr val="000A00"/>
                </a:solidFill>
                <a:latin typeface="Arial Black" pitchFamily="34" charset="0"/>
                <a:cs typeface="Times New Roman" pitchFamily="18" charset="0"/>
              </a:rPr>
              <a:t>Гумани-</a:t>
            </a:r>
          </a:p>
          <a:p>
            <a:pPr algn="ctr" eaLnBrk="0" hangingPunct="0"/>
            <a:r>
              <a:rPr lang="ru-RU" sz="1600" b="1" u="sng">
                <a:solidFill>
                  <a:srgbClr val="000A00"/>
                </a:solidFill>
                <a:latin typeface="Arial Black" pitchFamily="34" charset="0"/>
                <a:cs typeface="Times New Roman" pitchFamily="18" charset="0"/>
              </a:rPr>
              <a:t>тарные</a:t>
            </a:r>
            <a:endParaRPr lang="ru-RU" sz="1600"/>
          </a:p>
        </p:txBody>
      </p:sp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0" y="914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5610" name="Rectangle 9"/>
          <p:cNvSpPr>
            <a:spLocks noChangeArrowheads="1"/>
          </p:cNvSpPr>
          <p:nvPr/>
        </p:nvSpPr>
        <p:spPr bwMode="auto">
          <a:xfrm>
            <a:off x="0" y="30956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25611" name="Rectangle 2"/>
          <p:cNvSpPr>
            <a:spLocks noChangeArrowheads="1"/>
          </p:cNvSpPr>
          <p:nvPr/>
        </p:nvSpPr>
        <p:spPr bwMode="auto">
          <a:xfrm rot="-388816">
            <a:off x="1733550" y="3797300"/>
            <a:ext cx="1474788" cy="4175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sz="2800" b="1" u="sng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Спорт</a:t>
            </a:r>
            <a:endParaRPr lang="ru-RU" sz="2800"/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7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28750" y="1857375"/>
            <a:ext cx="6715125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Центр Одаренных Детей «Зеленая дорога» представляет собой общество с ограниченной ответственностью, развивающееся за счет пожертвований со стороны глав предприятий г. Ростова-на-Дону, Советов директоров районов, а также прочей спонсорской помощи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0063" y="285750"/>
            <a:ext cx="8143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/>
              <a:t>Организационно-правовая форма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786063" y="1285875"/>
            <a:ext cx="6072187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Преимущества ООО:</a:t>
            </a:r>
          </a:p>
          <a:p>
            <a:endParaRPr lang="ru-RU"/>
          </a:p>
          <a:p>
            <a:r>
              <a:rPr lang="ru-RU"/>
              <a:t>-возможность вести предпринимательскую деятельность не от собственного лица, а опосредованно, через созданное юридическое лицо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-ограниченный размер предпринимательского риска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-возможность расширения бизнеса, привлечения инвестиций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85750" y="4357688"/>
            <a:ext cx="83581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-возможность участия ООО в других хозяйственных обществах, создания дочерних обществ, создания некоммерческих организаций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-возможность сформировать структуры управления, соответствующие размерам и специфике деятельности фирмы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-наибольшая информационная "закрытость" - не требуется публиковать какие-либо документы, относящиеся к деятельности ООО</a:t>
            </a:r>
          </a:p>
        </p:txBody>
      </p:sp>
    </p:spTree>
  </p:cSld>
  <p:clrMapOvr>
    <a:masterClrMapping/>
  </p:clrMapOvr>
  <p:transition spd="med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28625" y="142875"/>
            <a:ext cx="8143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/>
              <a:t>Практическая реализация проекта</a:t>
            </a:r>
          </a:p>
        </p:txBody>
      </p:sp>
      <p:pic>
        <p:nvPicPr>
          <p:cNvPr id="28675" name="Picture 7" descr="C:\Documents and Settings\Admin\Рабочий стол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75"/>
            <a:ext cx="91440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Равнобедренный треугольник 11"/>
          <p:cNvSpPr/>
          <p:nvPr/>
        </p:nvSpPr>
        <p:spPr>
          <a:xfrm>
            <a:off x="4572000" y="4572000"/>
            <a:ext cx="500063" cy="4286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6786563" y="4714875"/>
            <a:ext cx="285750" cy="28575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1928813" y="4071938"/>
            <a:ext cx="357187" cy="28575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5786438" y="3357563"/>
            <a:ext cx="214312" cy="28575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3929063" y="3286125"/>
            <a:ext cx="285750" cy="28575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14313" y="928688"/>
            <a:ext cx="3214687" cy="1143000"/>
          </a:xfrm>
          <a:prstGeom prst="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572250" y="928688"/>
            <a:ext cx="2571750" cy="1428750"/>
          </a:xfrm>
          <a:prstGeom prst="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215313" y="2143125"/>
            <a:ext cx="928687" cy="1643063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357438" y="3071813"/>
            <a:ext cx="928687" cy="1000125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med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6917" name="Объект 1"/>
          <p:cNvGraphicFramePr>
            <a:graphicFrameLocks/>
          </p:cNvGraphicFramePr>
          <p:nvPr/>
        </p:nvGraphicFramePr>
        <p:xfrm>
          <a:off x="-1096963" y="-446088"/>
          <a:ext cx="8694738" cy="4821238"/>
        </p:xfrm>
        <a:graphic>
          <a:graphicData uri="http://schemas.openxmlformats.org/presentationml/2006/ole">
            <p:oleObj spid="_x0000_s1026" name="Диаграмма" r:id="rId3" imgW="3657600" imgH="1905059" progId="Excel.Chart.8">
              <p:embed/>
            </p:oleObj>
          </a:graphicData>
        </a:graphic>
      </p:graphicFrame>
      <p:graphicFrame>
        <p:nvGraphicFramePr>
          <p:cNvPr id="166916" name="Объект 2"/>
          <p:cNvGraphicFramePr>
            <a:graphicFrameLocks/>
          </p:cNvGraphicFramePr>
          <p:nvPr/>
        </p:nvGraphicFramePr>
        <p:xfrm>
          <a:off x="935038" y="2486025"/>
          <a:ext cx="4627562" cy="2454275"/>
        </p:xfrm>
        <a:graphic>
          <a:graphicData uri="http://schemas.openxmlformats.org/presentationml/2006/ole">
            <p:oleObj spid="_x0000_s1027" name="Диаграмма" r:id="rId4" imgW="3590976" imgH="2381121" progId="Excel.Chart.8">
              <p:embed/>
            </p:oleObj>
          </a:graphicData>
        </a:graphic>
      </p:graphicFrame>
      <p:graphicFrame>
        <p:nvGraphicFramePr>
          <p:cNvPr id="166915" name="Объект 3"/>
          <p:cNvGraphicFramePr>
            <a:graphicFrameLocks/>
          </p:cNvGraphicFramePr>
          <p:nvPr/>
        </p:nvGraphicFramePr>
        <p:xfrm>
          <a:off x="1001713" y="4411663"/>
          <a:ext cx="4922837" cy="2390775"/>
        </p:xfrm>
        <a:graphic>
          <a:graphicData uri="http://schemas.openxmlformats.org/presentationml/2006/ole">
            <p:oleObj spid="_x0000_s1028" name="Диаграмма" r:id="rId5" imgW="3886335" imgH="2514592" progId="Excel.Chart.8">
              <p:embed/>
            </p:oleObj>
          </a:graphicData>
        </a:graphic>
      </p:graphicFrame>
      <p:sp>
        <p:nvSpPr>
          <p:cNvPr id="166918" name="Rectangle 6"/>
          <p:cNvSpPr>
            <a:spLocks noChangeArrowheads="1"/>
          </p:cNvSpPr>
          <p:nvPr/>
        </p:nvSpPr>
        <p:spPr bwMode="auto">
          <a:xfrm>
            <a:off x="428625" y="0"/>
            <a:ext cx="7715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000" b="1">
                <a:latin typeface="Times New Roman" pitchFamily="18" charset="0"/>
                <a:cs typeface="Times New Roman" pitchFamily="18" charset="0"/>
              </a:rPr>
              <a:t>Данные соцопроса, проведенного в старших классах МОУ СОШ №1, гимназии №13, лицея №11 Пролетарского района г. Ростова-на-Дону</a:t>
            </a:r>
            <a:endParaRPr lang="ru-RU" sz="2000"/>
          </a:p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1. Считаете ли вы необходимым создание Центра одаренных детей в г. Ростове-на-Дону?</a:t>
            </a:r>
            <a:endParaRPr lang="ru-RU"/>
          </a:p>
        </p:txBody>
      </p:sp>
      <p:sp>
        <p:nvSpPr>
          <p:cNvPr id="166919" name="Rectangle 7"/>
          <p:cNvSpPr>
            <a:spLocks noChangeArrowheads="1"/>
          </p:cNvSpPr>
          <p:nvPr/>
        </p:nvSpPr>
        <p:spPr bwMode="auto">
          <a:xfrm>
            <a:off x="357188" y="2466975"/>
            <a:ext cx="7240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2. Какие сферы деятельности должны быть охвачены данным центром?</a:t>
            </a:r>
            <a:endParaRPr lang="ru-RU"/>
          </a:p>
        </p:txBody>
      </p:sp>
      <p:sp>
        <p:nvSpPr>
          <p:cNvPr id="166920" name="Rectangle 8"/>
          <p:cNvSpPr>
            <a:spLocks noChangeArrowheads="1"/>
          </p:cNvSpPr>
          <p:nvPr/>
        </p:nvSpPr>
        <p:spPr bwMode="auto">
          <a:xfrm>
            <a:off x="357188" y="447040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3. Должен ли быть данный центр платным или нет?</a:t>
            </a:r>
            <a:endParaRPr lang="ru-RU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6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6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6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66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6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6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6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66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166917" grpId="0"/>
      <p:bldOleChart spid="166916" grpId="0"/>
      <p:bldOleChart spid="166915" grpId="0"/>
      <p:bldP spid="166919" grpId="0"/>
      <p:bldP spid="1669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5"/>
          <p:cNvGraphicFramePr>
            <a:graphicFrameLocks/>
          </p:cNvGraphicFramePr>
          <p:nvPr/>
        </p:nvGraphicFramePr>
        <p:xfrm>
          <a:off x="1500188" y="3143250"/>
          <a:ext cx="4643437" cy="2136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071563" y="357188"/>
            <a:ext cx="6000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4. С какой областью вы бы хотели связать свою жизнь?</a:t>
            </a:r>
            <a:endParaRPr lang="ru-RU" sz="1000"/>
          </a:p>
        </p:txBody>
      </p:sp>
      <p:graphicFrame>
        <p:nvGraphicFramePr>
          <p:cNvPr id="294914" name="Объект 4"/>
          <p:cNvGraphicFramePr>
            <a:graphicFrameLocks/>
          </p:cNvGraphicFramePr>
          <p:nvPr/>
        </p:nvGraphicFramePr>
        <p:xfrm>
          <a:off x="989013" y="981075"/>
          <a:ext cx="4878387" cy="2170113"/>
        </p:xfrm>
        <a:graphic>
          <a:graphicData uri="http://schemas.openxmlformats.org/presentationml/2006/ole">
            <p:oleObj spid="_x0000_s2050" name="Диаграмма" r:id="rId4" imgW="4876800" imgH="2162273" progId="Excel.Chart.8">
              <p:embed/>
            </p:oleObj>
          </a:graphicData>
        </a:graphic>
      </p:graphicFrame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071563" y="2714625"/>
            <a:ext cx="6929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5. Какой, по вашему мнению, вид деятельности недостаточно развит                     в г. Ростове-на-Дону?</a:t>
            </a:r>
            <a:endParaRPr lang="ru-RU" sz="100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071563" y="5143500"/>
            <a:ext cx="6643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latin typeface="Times New Roman" pitchFamily="18" charset="0"/>
                <a:cs typeface="Times New Roman" pitchFamily="18" charset="0"/>
              </a:rPr>
              <a:t>6. По мнению опрошенных, возраст детей, которые будут ходить в ЦОД, примерно составляет 7-19.</a:t>
            </a:r>
            <a:endParaRPr lang="ru-RU" sz="100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4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4" grpId="0"/>
      <p:bldOleChart spid="294914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357313" y="285750"/>
            <a:ext cx="657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b="1"/>
              <a:t>Финансовый план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625" y="1928813"/>
          <a:ext cx="8429684" cy="4643470"/>
        </p:xfrm>
        <a:graphic>
          <a:graphicData uri="http://schemas.openxmlformats.org/drawingml/2006/table">
            <a:tbl>
              <a:tblPr/>
              <a:tblGrid>
                <a:gridCol w="1500199"/>
                <a:gridCol w="1428760"/>
                <a:gridCol w="1357322"/>
                <a:gridCol w="1500198"/>
                <a:gridCol w="1428760"/>
                <a:gridCol w="1214445"/>
              </a:tblGrid>
              <a:tr h="15473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Кол-во подсекций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Кол-во групп в подсекции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Кол-во </a:t>
                      </a:r>
                      <a:r>
                        <a:rPr lang="ru-RU" sz="2000" b="1" dirty="0" err="1" smtClean="0">
                          <a:latin typeface="Calibri"/>
                          <a:ea typeface="Calibri"/>
                          <a:cs typeface="Times New Roman"/>
                        </a:rPr>
                        <a:t>преподава-телей</a:t>
                      </a: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в секции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Зарплата </a:t>
                      </a:r>
                      <a:r>
                        <a:rPr lang="ru-RU" sz="2000" b="1" dirty="0" err="1" smtClean="0">
                          <a:latin typeface="Calibri"/>
                          <a:ea typeface="Calibri"/>
                          <a:cs typeface="Times New Roman"/>
                        </a:rPr>
                        <a:t>преподава-телям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Затраты на секцию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0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Гуманитарные</a:t>
                      </a:r>
                      <a:r>
                        <a:rPr lang="ru-RU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науки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200 000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0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Технические науки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200 000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Спорт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200 000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Искусство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200 000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Музыка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200 000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Итого: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1 000 000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7985" name="Rectangle 1"/>
          <p:cNvSpPr>
            <a:spLocks noChangeArrowheads="1"/>
          </p:cNvSpPr>
          <p:nvPr/>
        </p:nvSpPr>
        <p:spPr bwMode="auto">
          <a:xfrm>
            <a:off x="428625" y="1000125"/>
            <a:ext cx="31432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4400">
                <a:latin typeface="Calibri" pitchFamily="34" charset="0"/>
                <a:ea typeface="Calibri" pitchFamily="34" charset="0"/>
                <a:cs typeface="Times New Roman" pitchFamily="18" charset="0"/>
              </a:rPr>
              <a:t>Затраты</a:t>
            </a:r>
            <a:endParaRPr lang="ru-RU" sz="44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7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7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979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313"/>
            <a:ext cx="3286125" cy="896937"/>
          </a:xfrm>
        </p:spPr>
        <p:txBody>
          <a:bodyPr/>
          <a:lstStyle/>
          <a:p>
            <a:pPr algn="l">
              <a:defRPr/>
            </a:pP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Доходы</a:t>
            </a:r>
            <a:endParaRPr lang="ru-RU" dirty="0">
              <a:solidFill>
                <a:schemeClr val="tx1"/>
              </a:solidFill>
              <a:latin typeface="Calibri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625" y="1143000"/>
          <a:ext cx="8429684" cy="5440301"/>
        </p:xfrm>
        <a:graphic>
          <a:graphicData uri="http://schemas.openxmlformats.org/drawingml/2006/table">
            <a:tbl>
              <a:tblPr/>
              <a:tblGrid>
                <a:gridCol w="1500199"/>
                <a:gridCol w="1428760"/>
                <a:gridCol w="1357322"/>
                <a:gridCol w="1500198"/>
                <a:gridCol w="1428760"/>
                <a:gridCol w="1214445"/>
              </a:tblGrid>
              <a:tr h="12858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Кол-во подсекций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Кол-во групп в подсекции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Кол-во </a:t>
                      </a: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учащихся</a:t>
                      </a:r>
                      <a:r>
                        <a:rPr lang="ru-RU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в группе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Плата</a:t>
                      </a:r>
                      <a:r>
                        <a:rPr lang="ru-RU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за обучение одного ребенка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Выручка</a:t>
                      </a:r>
                      <a:r>
                        <a:rPr lang="ru-RU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от секции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0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Гуманитарные</a:t>
                      </a:r>
                      <a:r>
                        <a:rPr lang="ru-RU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науки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1 500 руб. в месяц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300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0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Технические науки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1 500 руб. в месяц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300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Спорт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1 500 руб. в месяц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300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Искусство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1 500 руб. в месяц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300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Музыка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1 500 руб. в месяц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300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21"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Итого: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1 </a:t>
                      </a: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500 </a:t>
                      </a: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4D0808"/>
            </a:gs>
            <a:gs pos="14999">
              <a:srgbClr val="FF0300"/>
            </a:gs>
            <a:gs pos="27499">
              <a:srgbClr val="FF7A00"/>
            </a:gs>
            <a:gs pos="50000">
              <a:srgbClr val="FFF200"/>
            </a:gs>
            <a:gs pos="72501">
              <a:srgbClr val="FF7A00"/>
            </a:gs>
            <a:gs pos="85001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1.MP3"/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-541338" y="1844675"/>
            <a:ext cx="9072563" cy="1871663"/>
          </a:xfrm>
        </p:spPr>
        <p:txBody>
          <a:bodyPr/>
          <a:lstStyle/>
          <a:p>
            <a:pPr algn="ctr" eaLnBrk="1" hangingPunct="1"/>
            <a:r>
              <a:rPr lang="ru-RU" smtClean="0">
                <a:solidFill>
                  <a:srgbClr val="F6F000"/>
                </a:solidFill>
              </a:rPr>
              <a:t>        </a:t>
            </a:r>
            <a:r>
              <a:rPr lang="ru-RU" smtClean="0">
                <a:solidFill>
                  <a:schemeClr val="bg2"/>
                </a:solidFill>
                <a:latin typeface="Comic Sans MS" pitchFamily="66" charset="0"/>
              </a:rPr>
              <a:t>Центр одаренных детей</a:t>
            </a:r>
            <a:br>
              <a:rPr lang="ru-RU" smtClean="0">
                <a:solidFill>
                  <a:schemeClr val="bg2"/>
                </a:solidFill>
                <a:latin typeface="Comic Sans MS" pitchFamily="66" charset="0"/>
              </a:rPr>
            </a:br>
            <a:r>
              <a:rPr lang="ru-RU" smtClean="0">
                <a:solidFill>
                  <a:schemeClr val="bg2"/>
                </a:solidFill>
                <a:latin typeface="Comic Sans MS" pitchFamily="66" charset="0"/>
              </a:rPr>
              <a:t>           «Зеленая дорога»</a:t>
            </a:r>
          </a:p>
        </p:txBody>
      </p:sp>
      <p:pic>
        <p:nvPicPr>
          <p:cNvPr id="205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ELPHRG01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j030125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4221163"/>
            <a:ext cx="223202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1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1000" mute="1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  <p:audio>
              <p:cMediaNode>
                <p:cTn id="25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  <p:audio>
              <p:cMediaNode numSld="21"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9" name="Rectangle 7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50825" y="1700213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z="10400" smtClean="0">
                <a:solidFill>
                  <a:srgbClr val="FF6699"/>
                </a:solidFill>
              </a:rPr>
              <a:t>ЕСЛИ…</a:t>
            </a:r>
          </a:p>
        </p:txBody>
      </p:sp>
      <p:pic>
        <p:nvPicPr>
          <p:cNvPr id="151580" name="Picture 28" descr="J02991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411766">
            <a:off x="5651500" y="3500438"/>
            <a:ext cx="1603375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1581" name="Picture 29" descr="mms_predef_info_ani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2349500"/>
            <a:ext cx="9620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151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1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366FF"/>
            </a:gs>
            <a:gs pos="12500">
              <a:srgbClr val="01A78F"/>
            </a:gs>
            <a:gs pos="25000">
              <a:srgbClr val="FFFF00"/>
            </a:gs>
            <a:gs pos="37500">
              <a:srgbClr val="FF6633"/>
            </a:gs>
            <a:gs pos="50000">
              <a:srgbClr val="FF3399"/>
            </a:gs>
            <a:gs pos="62500">
              <a:srgbClr val="FF6633"/>
            </a:gs>
            <a:gs pos="75000">
              <a:srgbClr val="FFFF00"/>
            </a:gs>
            <a:gs pos="87500">
              <a:srgbClr val="01A78F"/>
            </a:gs>
            <a:gs pos="100000">
              <a:srgbClr val="3366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08175" y="692150"/>
            <a:ext cx="5976938" cy="50419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b="1" smtClean="0">
                <a:latin typeface="Century Gothic" pitchFamily="34" charset="0"/>
              </a:rPr>
              <a:t>…ВЫ молоды и талантливы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b="1" smtClean="0">
              <a:latin typeface="Century Gothic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b="1" smtClean="0">
                <a:latin typeface="Century Gothic" pitchFamily="34" charset="0"/>
              </a:rPr>
              <a:t>…любите участвовать в олимпиадах и соревнованиях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b="1" smtClean="0">
              <a:latin typeface="Century Gothic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b="1" smtClean="0">
                <a:latin typeface="Century Gothic" pitchFamily="34" charset="0"/>
              </a:rPr>
              <a:t>…хотите много знать и развивать в себе способности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b="1" smtClean="0">
              <a:latin typeface="Century Gothic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b="1" smtClean="0">
                <a:latin typeface="Century Gothic" pitchFamily="34" charset="0"/>
              </a:rPr>
              <a:t>…или просто любите учиться</a:t>
            </a:r>
          </a:p>
          <a:p>
            <a:pPr eaLnBrk="1" hangingPunct="1">
              <a:lnSpc>
                <a:spcPct val="80000"/>
              </a:lnSpc>
            </a:pPr>
            <a:endParaRPr lang="ru-RU" b="1" smtClean="0">
              <a:latin typeface="Century Gothic" pitchFamily="34" charset="0"/>
            </a:endParaRPr>
          </a:p>
        </p:txBody>
      </p:sp>
      <p:pic>
        <p:nvPicPr>
          <p:cNvPr id="152582" name="Picture 6" descr="j01953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95463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2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0082"/>
            </a:gs>
            <a:gs pos="14999">
              <a:srgbClr val="66008F"/>
            </a:gs>
            <a:gs pos="32500">
              <a:srgbClr val="BA0066"/>
            </a:gs>
            <a:gs pos="45000">
              <a:srgbClr val="FF0000"/>
            </a:gs>
            <a:gs pos="50000">
              <a:srgbClr val="FF8200"/>
            </a:gs>
            <a:gs pos="55000">
              <a:srgbClr val="FF0000"/>
            </a:gs>
            <a:gs pos="67500">
              <a:srgbClr val="BA0066"/>
            </a:gs>
            <a:gs pos="85001">
              <a:srgbClr val="66008F"/>
            </a:gs>
            <a:gs pos="100000">
              <a:srgbClr val="00008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30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52513"/>
            <a:ext cx="9144000" cy="48148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4000" b="1" smtClean="0">
                <a:solidFill>
                  <a:srgbClr val="FFFFFF"/>
                </a:solidFill>
                <a:latin typeface="Comic Sans MS" pitchFamily="66" charset="0"/>
              </a:rPr>
              <a:t>  </a:t>
            </a:r>
            <a:r>
              <a:rPr lang="ru-RU" sz="6000" b="1" smtClean="0">
                <a:solidFill>
                  <a:srgbClr val="FFFFFF"/>
                </a:solidFill>
                <a:latin typeface="Monotype Corsiva" pitchFamily="66" charset="0"/>
              </a:rPr>
              <a:t>Добро пожаловать в </a:t>
            </a:r>
          </a:p>
          <a:p>
            <a:pPr algn="ctr" eaLnBrk="1" hangingPunct="1">
              <a:buFontTx/>
              <a:buNone/>
            </a:pPr>
            <a:r>
              <a:rPr lang="ru-RU" sz="6000" b="1" smtClean="0">
                <a:solidFill>
                  <a:srgbClr val="FFFFFF"/>
                </a:solidFill>
                <a:latin typeface="Monotype Corsiva" pitchFamily="66" charset="0"/>
              </a:rPr>
              <a:t>Центр одаренных детей </a:t>
            </a:r>
          </a:p>
          <a:p>
            <a:pPr algn="ctr" eaLnBrk="1" hangingPunct="1">
              <a:buFontTx/>
              <a:buNone/>
            </a:pPr>
            <a:r>
              <a:rPr lang="ru-RU" sz="6000" b="1" smtClean="0">
                <a:solidFill>
                  <a:srgbClr val="FFFFFF"/>
                </a:solidFill>
                <a:latin typeface="Monotype Corsiva" pitchFamily="66" charset="0"/>
              </a:rPr>
              <a:t>  «Зеленая дорога»!</a:t>
            </a:r>
          </a:p>
        </p:txBody>
      </p:sp>
    </p:spTree>
  </p:cSld>
  <p:clrMapOvr>
    <a:masterClrMapping/>
  </p:clrMapOvr>
  <p:transition spd="slow" advClick="0"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4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4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4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4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3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404813"/>
            <a:ext cx="8964612" cy="54625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>
                <a:solidFill>
                  <a:schemeClr val="tx2"/>
                </a:solidFill>
                <a:latin typeface="Georgia" pitchFamily="18" charset="0"/>
              </a:rPr>
              <a:t>Только здесь есть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>
                <a:solidFill>
                  <a:schemeClr val="tx2"/>
                </a:solidFill>
                <a:latin typeface="Georgia" pitchFamily="18" charset="0"/>
              </a:rPr>
              <a:t>новейшие компьютерные технологии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>
                <a:solidFill>
                  <a:schemeClr val="tx2"/>
                </a:solidFill>
                <a:latin typeface="Georgia" pitchFamily="18" charset="0"/>
              </a:rPr>
              <a:t>с использованием глобальной сети Интернет!</a:t>
            </a:r>
          </a:p>
        </p:txBody>
      </p:sp>
      <p:sp>
        <p:nvSpPr>
          <p:cNvPr id="290820" name="laptop"/>
          <p:cNvSpPr>
            <a:spLocks noEditPoints="1" noChangeArrowheads="1"/>
          </p:cNvSpPr>
          <p:nvPr/>
        </p:nvSpPr>
        <p:spPr bwMode="auto">
          <a:xfrm>
            <a:off x="250825" y="260350"/>
            <a:ext cx="1368425" cy="7651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0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90824" name="Picture 8" descr="j02932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3716338"/>
            <a:ext cx="2879725" cy="209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0827" name="Picture 11" descr="j02380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14476">
            <a:off x="539750" y="2708275"/>
            <a:ext cx="1873250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0828" name="Picture 12" descr="j029694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41129">
            <a:off x="6659563" y="3141663"/>
            <a:ext cx="18002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13" descr="j03005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260350"/>
            <a:ext cx="10795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0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0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0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0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0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0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0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0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0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0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0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0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0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0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0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0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0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0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19" grpId="0" build="p"/>
      <p:bldP spid="2908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5CBF"/>
            </a:gs>
            <a:gs pos="12500">
              <a:srgbClr val="0087E6"/>
            </a:gs>
            <a:gs pos="37500">
              <a:srgbClr val="21D6E0"/>
            </a:gs>
            <a:gs pos="50000">
              <a:srgbClr val="03D4A8"/>
            </a:gs>
            <a:gs pos="62500">
              <a:srgbClr val="21D6E0"/>
            </a:gs>
            <a:gs pos="875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765175"/>
            <a:ext cx="8135938" cy="5102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b="1" dirty="0" smtClean="0">
                <a:solidFill>
                  <a:srgbClr val="CC0066"/>
                </a:solidFill>
                <a:latin typeface="Comic Sans MS" pitchFamily="66" charset="0"/>
              </a:rPr>
              <a:t>Спортивные секции приглашают всех желающих заниматься футболом, баскетболом,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b="1" dirty="0" smtClean="0">
                <a:solidFill>
                  <a:srgbClr val="CC0066"/>
                </a:solidFill>
                <a:latin typeface="Comic Sans MS" pitchFamily="66" charset="0"/>
              </a:rPr>
              <a:t>Волейболом и НЕ ТОЛЬКО!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3600" b="1" dirty="0" smtClean="0">
              <a:solidFill>
                <a:srgbClr val="CC0066"/>
              </a:solidFill>
              <a:latin typeface="Comic Sans MS" pitchFamily="66" charset="0"/>
            </a:endParaRPr>
          </a:p>
        </p:txBody>
      </p:sp>
      <p:pic>
        <p:nvPicPr>
          <p:cNvPr id="155652" name="Picture 4" descr="j02997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29901">
            <a:off x="6659563" y="3500438"/>
            <a:ext cx="1827212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Picture 7" descr="P12101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3573463"/>
            <a:ext cx="3671887" cy="281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6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5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33FF"/>
            </a:gs>
            <a:gs pos="50000">
              <a:srgbClr val="F6F000"/>
            </a:gs>
            <a:gs pos="100000">
              <a:srgbClr val="9933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404813"/>
            <a:ext cx="8820150" cy="3529012"/>
          </a:xfrm>
        </p:spPr>
        <p:txBody>
          <a:bodyPr/>
          <a:lstStyle/>
          <a:p>
            <a:pPr algn="ctr" eaLnBrk="1" hangingPunct="1">
              <a:defRPr/>
            </a:pPr>
            <a:endParaRPr lang="ru-RU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000" b="1" smtClean="0">
                <a:solidFill>
                  <a:srgbClr val="800000"/>
                </a:solidFill>
                <a:latin typeface="Century Gothic" pitchFamily="34" charset="0"/>
              </a:rPr>
              <a:t>Наши преподаватели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000" b="1" smtClean="0">
                <a:solidFill>
                  <a:srgbClr val="800000"/>
                </a:solidFill>
                <a:latin typeface="Century Gothic" pitchFamily="34" charset="0"/>
              </a:rPr>
              <a:t> научат Вашего ребенка…</a:t>
            </a:r>
          </a:p>
        </p:txBody>
      </p:sp>
      <p:pic>
        <p:nvPicPr>
          <p:cNvPr id="156678" name="Picture 6" descr="j0233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99271">
            <a:off x="900113" y="2997200"/>
            <a:ext cx="2574925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6679" name="Picture 7" descr="j03012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82562">
            <a:off x="5580063" y="3213100"/>
            <a:ext cx="2767012" cy="236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10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CCCCFF"/>
            </a:gs>
            <a:gs pos="9000">
              <a:srgbClr val="99CCFF"/>
            </a:gs>
            <a:gs pos="19501">
              <a:srgbClr val="CC99FF"/>
            </a:gs>
            <a:gs pos="32001">
              <a:srgbClr val="9966FF"/>
            </a:gs>
            <a:gs pos="41000">
              <a:srgbClr val="99CCFF"/>
            </a:gs>
            <a:gs pos="50000">
              <a:srgbClr val="CCCCFF"/>
            </a:gs>
            <a:gs pos="59000">
              <a:srgbClr val="99CCFF"/>
            </a:gs>
            <a:gs pos="67999">
              <a:srgbClr val="9966FF"/>
            </a:gs>
            <a:gs pos="80499">
              <a:srgbClr val="CC99FF"/>
            </a:gs>
            <a:gs pos="91000">
              <a:srgbClr val="99CC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765175"/>
            <a:ext cx="8820150" cy="5102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000066"/>
                </a:solidFill>
              </a:rPr>
              <a:t>…строить различные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000066"/>
                </a:solidFill>
              </a:rPr>
              <a:t>радио- и электроприборы,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000066"/>
                </a:solidFill>
              </a:rPr>
              <a:t>бытовую технику, создавать новые изобретения!</a:t>
            </a:r>
          </a:p>
        </p:txBody>
      </p:sp>
      <p:pic>
        <p:nvPicPr>
          <p:cNvPr id="157701" name="Picture 5" descr="j02341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39625">
            <a:off x="6659563" y="3933825"/>
            <a:ext cx="1952625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702" name="Picture 6" descr="j02342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56132">
            <a:off x="179388" y="4005263"/>
            <a:ext cx="2319337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703" name="Picture 7" descr="j02150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2852738"/>
            <a:ext cx="166052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704" name="Picture 8" descr="j023468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06983">
            <a:off x="7380288" y="908050"/>
            <a:ext cx="15128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718" name="Picture 22" descr="j02374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226537">
            <a:off x="468313" y="549275"/>
            <a:ext cx="144145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77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8488C4"/>
            </a:gs>
            <a:gs pos="26500">
              <a:srgbClr val="D4DEFF"/>
            </a:gs>
            <a:gs pos="41499">
              <a:srgbClr val="D4DEFF"/>
            </a:gs>
            <a:gs pos="50000">
              <a:srgbClr val="96AB94"/>
            </a:gs>
            <a:gs pos="58501">
              <a:srgbClr val="D4DEFF"/>
            </a:gs>
            <a:gs pos="73500">
              <a:srgbClr val="D4DEFF"/>
            </a:gs>
            <a:gs pos="100000">
              <a:srgbClr val="8488C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47800" y="1854200"/>
            <a:ext cx="6985000" cy="36925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7200E4"/>
                </a:solidFill>
              </a:rPr>
              <a:t>…решать сложные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7200E4"/>
                </a:solidFill>
              </a:rPr>
              <a:t>логические задачи!</a:t>
            </a:r>
          </a:p>
        </p:txBody>
      </p:sp>
      <p:pic>
        <p:nvPicPr>
          <p:cNvPr id="158729" name="Picture 9" descr="NUMB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692150"/>
            <a:ext cx="18923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34" name="Picture 14" descr="j02372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3284538"/>
            <a:ext cx="2125663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35" name="Picture 15" descr="j022375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333375"/>
            <a:ext cx="12001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36" name="Picture 16" descr="j022376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4221163"/>
            <a:ext cx="2089150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37" name="Picture 17" descr="j019983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5625" y="3933825"/>
            <a:ext cx="2093913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38" name="Picture 18" descr="j019936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00" y="260350"/>
            <a:ext cx="228282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87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00FF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620713"/>
            <a:ext cx="8153400" cy="40386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chemeClr val="bg2"/>
                </a:solidFill>
              </a:rPr>
              <a:t>Здесь вы больше узнаете о химии, биологии. медицине!</a:t>
            </a:r>
          </a:p>
        </p:txBody>
      </p:sp>
      <p:pic>
        <p:nvPicPr>
          <p:cNvPr id="1597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2636838"/>
            <a:ext cx="439261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9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006699"/>
            </a:gs>
            <a:gs pos="9500">
              <a:srgbClr val="1170FF"/>
            </a:gs>
            <a:gs pos="14499">
              <a:srgbClr val="3333CC"/>
            </a:gs>
            <a:gs pos="20000">
              <a:srgbClr val="2E6792"/>
            </a:gs>
            <a:gs pos="26500">
              <a:srgbClr val="9999FF"/>
            </a:gs>
            <a:gs pos="42000">
              <a:srgbClr val="00CCCC"/>
            </a:gs>
            <a:gs pos="50000">
              <a:srgbClr val="3399FF"/>
            </a:gs>
            <a:gs pos="58000">
              <a:srgbClr val="00CCCC"/>
            </a:gs>
            <a:gs pos="73500">
              <a:srgbClr val="9999FF"/>
            </a:gs>
            <a:gs pos="80000">
              <a:srgbClr val="2E6792"/>
            </a:gs>
            <a:gs pos="85501">
              <a:srgbClr val="3333CC"/>
            </a:gs>
            <a:gs pos="90500">
              <a:srgbClr val="1170FF"/>
            </a:gs>
            <a:gs pos="100000">
              <a:srgbClr val="0066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844675"/>
            <a:ext cx="8153400" cy="40386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3200" b="1" smtClean="0">
                <a:solidFill>
                  <a:srgbClr val="D60093"/>
                </a:solidFill>
                <a:latin typeface="Comic Sans MS" pitchFamily="66" charset="0"/>
              </a:rPr>
              <a:t> Именно здесь Вы попадете в мир научных открытий и изобретений!</a:t>
            </a:r>
          </a:p>
        </p:txBody>
      </p:sp>
      <p:pic>
        <p:nvPicPr>
          <p:cNvPr id="160772" name="Picture 4" descr="j02343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73099">
            <a:off x="684213" y="4076700"/>
            <a:ext cx="2209800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73" name="Picture 5" descr="j02374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60350"/>
            <a:ext cx="1927225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74" name="Picture 6" descr="j02380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3531">
            <a:off x="6588125" y="3933825"/>
            <a:ext cx="209391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76" name="Picture 8" descr="J030525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0"/>
            <a:ext cx="142716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0777" name="Litebulb"/>
          <p:cNvSpPr>
            <a:spLocks noEditPoints="1" noChangeArrowheads="1"/>
          </p:cNvSpPr>
          <p:nvPr/>
        </p:nvSpPr>
        <p:spPr bwMode="auto">
          <a:xfrm>
            <a:off x="3779838" y="3357563"/>
            <a:ext cx="1609725" cy="19494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556 w 21600"/>
              <a:gd name="T13" fmla="*/ 2188 h 21600"/>
              <a:gd name="T14" fmla="*/ 18277 w 21600"/>
              <a:gd name="T15" fmla="*/ 928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1" grpId="0" build="p"/>
      <p:bldP spid="16077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8200"/>
            </a:gs>
            <a:gs pos="5000">
              <a:srgbClr val="FF0000"/>
            </a:gs>
            <a:gs pos="17500">
              <a:srgbClr val="BA0066"/>
            </a:gs>
            <a:gs pos="35001">
              <a:srgbClr val="66008F"/>
            </a:gs>
            <a:gs pos="50000">
              <a:srgbClr val="000082"/>
            </a:gs>
            <a:gs pos="64999">
              <a:srgbClr val="66008F"/>
            </a:gs>
            <a:gs pos="82500">
              <a:srgbClr val="BA0066"/>
            </a:gs>
            <a:gs pos="95000">
              <a:srgbClr val="FF0000"/>
            </a:gs>
            <a:gs pos="100000">
              <a:srgbClr val="FF82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2133600"/>
            <a:ext cx="8153400" cy="4038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… в мир культуры и искусства</a:t>
            </a:r>
          </a:p>
        </p:txBody>
      </p:sp>
      <p:pic>
        <p:nvPicPr>
          <p:cNvPr id="43011" name="Picture 4" descr="b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8518" name="Picture 6" descr="Nature_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50248">
            <a:off x="4787900" y="3141663"/>
            <a:ext cx="4032250" cy="319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8530" name="Picture 18" descr="Sky_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56818">
            <a:off x="468313" y="3141663"/>
            <a:ext cx="379730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8546" name="Picture 34" descr="Sky_3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8175" y="260350"/>
            <a:ext cx="2159000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8547" name="Picture 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163" y="260350"/>
            <a:ext cx="20161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48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485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48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8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44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448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448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448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448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8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8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48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A603AB"/>
            </a:gs>
            <a:gs pos="10501">
              <a:srgbClr val="0819FB"/>
            </a:gs>
            <a:gs pos="17500">
              <a:srgbClr val="1A8D48"/>
            </a:gs>
            <a:gs pos="25999">
              <a:srgbClr val="FFFF00"/>
            </a:gs>
            <a:gs pos="36501">
              <a:srgbClr val="EE3F17"/>
            </a:gs>
            <a:gs pos="44000">
              <a:srgbClr val="E81766"/>
            </a:gs>
            <a:gs pos="50000">
              <a:srgbClr val="A603AB"/>
            </a:gs>
            <a:gs pos="56000">
              <a:srgbClr val="E81766"/>
            </a:gs>
            <a:gs pos="63499">
              <a:srgbClr val="EE3F17"/>
            </a:gs>
            <a:gs pos="74001">
              <a:srgbClr val="FFFF00"/>
            </a:gs>
            <a:gs pos="82500">
              <a:srgbClr val="1A8D48"/>
            </a:gs>
            <a:gs pos="89500">
              <a:srgbClr val="0819FB"/>
            </a:gs>
            <a:gs pos="100000">
              <a:srgbClr val="A603A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844675"/>
            <a:ext cx="8153400" cy="40386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chemeClr val="bg1"/>
                </a:solidFill>
              </a:rPr>
              <a:t>… в мир музыки и танцев!</a:t>
            </a:r>
          </a:p>
        </p:txBody>
      </p:sp>
      <p:pic>
        <p:nvPicPr>
          <p:cNvPr id="449541" name="Picture 5" descr="Бараба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391188">
            <a:off x="323850" y="3357563"/>
            <a:ext cx="22352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9542" name="Picture 6" descr="Drum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33375"/>
            <a:ext cx="165735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9543" name="Picture 7" descr="normal_page_s%20guitar%2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0508">
            <a:off x="6443663" y="3429000"/>
            <a:ext cx="2436812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9544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2708275"/>
            <a:ext cx="25209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49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9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9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9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495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49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49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49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3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44" name="Rectangle 1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476250"/>
            <a:ext cx="8820150" cy="2809875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ru-RU" dirty="0" smtClean="0"/>
              <a:t> 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Здесь всегда открыты двери для детей, оставшихся без крова, воспитываемых в детских домах; для детей из </a:t>
            </a:r>
            <a:r>
              <a:rPr lang="ru-RU" b="1" dirty="0" err="1" smtClean="0">
                <a:solidFill>
                  <a:schemeClr val="bg2">
                    <a:lumMod val="10000"/>
                  </a:schemeClr>
                </a:solidFill>
              </a:rPr>
              <a:t>малообеспечнных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 семей!</a:t>
            </a:r>
          </a:p>
          <a:p>
            <a:pPr algn="ctr" eaLnBrk="1" hangingPunct="1">
              <a:buFontTx/>
              <a:buNone/>
              <a:defRPr/>
            </a:pPr>
            <a:endParaRPr lang="ru-RU" b="1" dirty="0" smtClean="0">
              <a:solidFill>
                <a:schemeClr val="bg1"/>
              </a:solidFill>
            </a:endParaRPr>
          </a:p>
        </p:txBody>
      </p:sp>
      <p:pic>
        <p:nvPicPr>
          <p:cNvPr id="44038" name="Picture 6" descr="Картинка 134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63" y="3143250"/>
            <a:ext cx="6088062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175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81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7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1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644" grpId="0" autoUpdateAnimBg="0"/>
      <p:bldP spid="581644" grpId="1"/>
      <p:bldP spid="581644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0047FF"/>
            </a:gs>
            <a:gs pos="6500">
              <a:srgbClr val="000082"/>
            </a:gs>
            <a:gs pos="14000">
              <a:srgbClr val="0047FF"/>
            </a:gs>
            <a:gs pos="21001">
              <a:srgbClr val="000082"/>
            </a:gs>
            <a:gs pos="28500">
              <a:srgbClr val="0047FF"/>
            </a:gs>
            <a:gs pos="36000">
              <a:srgbClr val="000082"/>
            </a:gs>
            <a:gs pos="43500">
              <a:srgbClr val="0047FF"/>
            </a:gs>
            <a:gs pos="50000">
              <a:srgbClr val="000082"/>
            </a:gs>
            <a:gs pos="56500">
              <a:srgbClr val="0047FF"/>
            </a:gs>
            <a:gs pos="64000">
              <a:srgbClr val="000082"/>
            </a:gs>
            <a:gs pos="71500">
              <a:srgbClr val="0047FF"/>
            </a:gs>
            <a:gs pos="78999">
              <a:srgbClr val="000082"/>
            </a:gs>
            <a:gs pos="86000">
              <a:srgbClr val="0047FF"/>
            </a:gs>
            <a:gs pos="93500">
              <a:srgbClr val="000082"/>
            </a:gs>
            <a:gs pos="100000">
              <a:srgbClr val="0047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765175"/>
            <a:ext cx="7696200" cy="40735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mtClean="0">
                <a:solidFill>
                  <a:schemeClr val="bg1"/>
                </a:solidFill>
              </a:rPr>
              <a:t>   </a:t>
            </a:r>
            <a:r>
              <a:rPr lang="ru-RU" sz="3600" b="1" smtClean="0">
                <a:solidFill>
                  <a:schemeClr val="bg1"/>
                </a:solidFill>
              </a:rPr>
              <a:t>Здесь Вы можете принимать участие в различных соревнованиях, конкурсах, олимпиадах!</a:t>
            </a:r>
          </a:p>
        </p:txBody>
      </p:sp>
      <p:pic>
        <p:nvPicPr>
          <p:cNvPr id="603140" name="Picture 4" descr="J02991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4221163"/>
            <a:ext cx="3384550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3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314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314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313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0000"/>
            </a:gs>
            <a:gs pos="50000">
              <a:srgbClr val="7600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204" name="Rectangle 20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557338"/>
            <a:ext cx="8229600" cy="445611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  </a:t>
            </a:r>
            <a:r>
              <a:rPr lang="ru-RU" sz="4400" b="1" dirty="0" smtClean="0"/>
              <a:t>Получать стипендии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b="1" dirty="0" smtClean="0"/>
              <a:t>и другие денежные гранты…</a:t>
            </a:r>
          </a:p>
        </p:txBody>
      </p:sp>
      <p:pic>
        <p:nvPicPr>
          <p:cNvPr id="605188" name="Picture 4" descr="j0238018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3355975"/>
            <a:ext cx="2320925" cy="1963738"/>
          </a:xfrm>
        </p:spPr>
      </p:pic>
      <p:pic>
        <p:nvPicPr>
          <p:cNvPr id="605191" name="Picture 7" descr="j0238016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419475" y="4437063"/>
            <a:ext cx="2309813" cy="1922462"/>
          </a:xfrm>
        </p:spPr>
      </p:pic>
      <p:pic>
        <p:nvPicPr>
          <p:cNvPr id="47109" name="Picture 10" descr="j0283765"/>
          <p:cNvPicPr>
            <a:picLocks noChangeAspect="1" noChangeArrowheads="1" noCrop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4213" y="0"/>
            <a:ext cx="1143000" cy="1066800"/>
          </a:xfrm>
        </p:spPr>
      </p:pic>
      <p:pic>
        <p:nvPicPr>
          <p:cNvPr id="47110" name="Picture 13" descr="j0237194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373813" y="3355975"/>
            <a:ext cx="2106612" cy="2032000"/>
          </a:xfrm>
        </p:spPr>
      </p:pic>
      <p:pic>
        <p:nvPicPr>
          <p:cNvPr id="47111" name="Picture 21" descr="j028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313" y="620713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Picture 22" descr="j028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404813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Picture 23" descr="j028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4" name="Picture 24" descr="j028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47625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5" name="Picture 25" descr="j028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620713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5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0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5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5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05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05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05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05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20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000" y="-1214438"/>
            <a:ext cx="3743325" cy="6175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60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01045">
            <a:off x="611188" y="4076700"/>
            <a:ext cx="18002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60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375" y="2205038"/>
            <a:ext cx="1800225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60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81020">
            <a:off x="6659563" y="3933825"/>
            <a:ext cx="180022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6024" name="Rectangle 8"/>
          <p:cNvSpPr>
            <a:spLocks noGrp="1" noChangeArrowheads="1"/>
          </p:cNvSpPr>
          <p:nvPr>
            <p:ph type="title"/>
          </p:nvPr>
        </p:nvSpPr>
        <p:spPr>
          <a:xfrm>
            <a:off x="900113" y="549275"/>
            <a:ext cx="8243887" cy="131445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Дипломы и грамоты…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60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2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26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2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2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6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6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2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60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rotWithShape="0">
          <a:gsLst>
            <a:gs pos="0">
              <a:srgbClr val="FAE3B7"/>
            </a:gs>
            <a:gs pos="17999">
              <a:srgbClr val="A28949"/>
            </a:gs>
            <a:gs pos="31000">
              <a:srgbClr val="835E17"/>
            </a:gs>
            <a:gs pos="33000">
              <a:srgbClr val="BD922A"/>
            </a:gs>
            <a:gs pos="37000">
              <a:srgbClr val="FBE4AE"/>
            </a:gs>
            <a:gs pos="78999">
              <a:srgbClr val="BD922A"/>
            </a:gs>
            <a:gs pos="87000">
              <a:srgbClr val="BD922A"/>
            </a:gs>
            <a:gs pos="100000">
              <a:srgbClr val="FBE4A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989138"/>
            <a:ext cx="5329237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6000" smtClean="0">
                <a:solidFill>
                  <a:srgbClr val="9933FF"/>
                </a:solidFill>
              </a:rPr>
              <a:t>Наши таланты!</a:t>
            </a:r>
          </a:p>
        </p:txBody>
      </p:sp>
    </p:spTree>
  </p:cSld>
  <p:clrMapOvr>
    <a:masterClrMapping/>
  </p:clrMapOvr>
  <p:transition spd="slow" advClick="0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7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2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5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042708">
            <a:off x="52388" y="2617788"/>
            <a:ext cx="8643937" cy="1357312"/>
          </a:xfrm>
        </p:spPr>
        <p:txBody>
          <a:bodyPr/>
          <a:lstStyle/>
          <a:p>
            <a:pPr eaLnBrk="1" hangingPunct="1">
              <a:defRPr/>
            </a:pPr>
            <a:r>
              <a:rPr lang="ru-RU" sz="10000" b="1" dirty="0" smtClean="0">
                <a:solidFill>
                  <a:srgbClr val="FFFF00"/>
                </a:solidFill>
                <a:latin typeface="Comic Sans MS" pitchFamily="66" charset="0"/>
              </a:rPr>
              <a:t>Спасибо за внимание!</a:t>
            </a:r>
          </a:p>
        </p:txBody>
      </p:sp>
    </p:spTree>
  </p:cSld>
  <p:clrMapOvr>
    <a:masterClrMapping/>
  </p:clrMapOvr>
  <p:transition spd="med" advClick="0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Контрастный">
  <a:themeElements>
    <a:clrScheme name="Контрастный 2">
      <a:dk1>
        <a:srgbClr val="4D4D4D"/>
      </a:dk1>
      <a:lt1>
        <a:srgbClr val="FFFFFF"/>
      </a:lt1>
      <a:dk2>
        <a:srgbClr val="4A1102"/>
      </a:dk2>
      <a:lt2>
        <a:srgbClr val="FFFFFF"/>
      </a:lt2>
      <a:accent1>
        <a:srgbClr val="CC3300"/>
      </a:accent1>
      <a:accent2>
        <a:srgbClr val="666699"/>
      </a:accent2>
      <a:accent3>
        <a:srgbClr val="B1AAAA"/>
      </a:accent3>
      <a:accent4>
        <a:srgbClr val="DADADA"/>
      </a:accent4>
      <a:accent5>
        <a:srgbClr val="E2ADAA"/>
      </a:accent5>
      <a:accent6>
        <a:srgbClr val="5C5C8A"/>
      </a:accent6>
      <a:hlink>
        <a:srgbClr val="FF9900"/>
      </a:hlink>
      <a:folHlink>
        <a:srgbClr val="FFFFFF"/>
      </a:folHlink>
    </a:clrScheme>
    <a:fontScheme name="Контрастный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онтрастный 1">
        <a:dk1>
          <a:srgbClr val="666633"/>
        </a:dk1>
        <a:lt1>
          <a:srgbClr val="FFFFFF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990000"/>
        </a:accent2>
        <a:accent3>
          <a:srgbClr val="AAAAAA"/>
        </a:accent3>
        <a:accent4>
          <a:srgbClr val="DADADA"/>
        </a:accent4>
        <a:accent5>
          <a:srgbClr val="B8B8CA"/>
        </a:accent5>
        <a:accent6>
          <a:srgbClr val="8A0000"/>
        </a:accent6>
        <a:hlink>
          <a:srgbClr val="99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онтрастный 2">
        <a:dk1>
          <a:srgbClr val="4D4D4D"/>
        </a:dk1>
        <a:lt1>
          <a:srgbClr val="FFFFFF"/>
        </a:lt1>
        <a:dk2>
          <a:srgbClr val="4A1102"/>
        </a:dk2>
        <a:lt2>
          <a:srgbClr val="FFFFFF"/>
        </a:lt2>
        <a:accent1>
          <a:srgbClr val="CC3300"/>
        </a:accent1>
        <a:accent2>
          <a:srgbClr val="666699"/>
        </a:accent2>
        <a:accent3>
          <a:srgbClr val="B1AAAA"/>
        </a:accent3>
        <a:accent4>
          <a:srgbClr val="DADADA"/>
        </a:accent4>
        <a:accent5>
          <a:srgbClr val="E2ADAA"/>
        </a:accent5>
        <a:accent6>
          <a:srgbClr val="5C5C8A"/>
        </a:accent6>
        <a:hlink>
          <a:srgbClr val="FF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онтрастный 3">
        <a:dk1>
          <a:srgbClr val="666699"/>
        </a:dk1>
        <a:lt1>
          <a:srgbClr val="FFFFFF"/>
        </a:lt1>
        <a:dk2>
          <a:srgbClr val="400040"/>
        </a:dk2>
        <a:lt2>
          <a:srgbClr val="FFFFFF"/>
        </a:lt2>
        <a:accent1>
          <a:srgbClr val="FFCC00"/>
        </a:accent1>
        <a:accent2>
          <a:srgbClr val="FF3300"/>
        </a:accent2>
        <a:accent3>
          <a:srgbClr val="AFAAAF"/>
        </a:accent3>
        <a:accent4>
          <a:srgbClr val="DADADA"/>
        </a:accent4>
        <a:accent5>
          <a:srgbClr val="FFE2AA"/>
        </a:accent5>
        <a:accent6>
          <a:srgbClr val="E72D00"/>
        </a:accent6>
        <a:hlink>
          <a:srgbClr val="CC99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онтрастный 4">
        <a:dk1>
          <a:srgbClr val="4D4D4D"/>
        </a:dk1>
        <a:lt1>
          <a:srgbClr val="FFFFFF"/>
        </a:lt1>
        <a:dk2>
          <a:srgbClr val="006699"/>
        </a:dk2>
        <a:lt2>
          <a:srgbClr val="CCECFF"/>
        </a:lt2>
        <a:accent1>
          <a:srgbClr val="339966"/>
        </a:accent1>
        <a:accent2>
          <a:srgbClr val="3366FF"/>
        </a:accent2>
        <a:accent3>
          <a:srgbClr val="AAB8CA"/>
        </a:accent3>
        <a:accent4>
          <a:srgbClr val="DADADA"/>
        </a:accent4>
        <a:accent5>
          <a:srgbClr val="ADCAB8"/>
        </a:accent5>
        <a:accent6>
          <a:srgbClr val="2D5CE7"/>
        </a:accent6>
        <a:hlink>
          <a:srgbClr val="33CCFF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онтрастный 5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FF66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онтрастный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3300"/>
        </a:accent1>
        <a:accent2>
          <a:srgbClr val="666699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5C5C8A"/>
        </a:accent6>
        <a:hlink>
          <a:srgbClr val="99990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онтрастный 7">
        <a:dk1>
          <a:srgbClr val="000000"/>
        </a:dk1>
        <a:lt1>
          <a:srgbClr val="FFFFFF"/>
        </a:lt1>
        <a:dk2>
          <a:srgbClr val="000066"/>
        </a:dk2>
        <a:lt2>
          <a:srgbClr val="333399"/>
        </a:lt2>
        <a:accent1>
          <a:srgbClr val="3399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8AE7"/>
        </a:accent6>
        <a:hlink>
          <a:srgbClr val="00CCFF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оревнование">
  <a:themeElements>
    <a:clrScheme name="Соревнование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Соревнование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оревнование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Каскад">
  <a:themeElements>
    <a:clrScheme name="Каскад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Каскад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скад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скад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Затмение">
  <a:themeElements>
    <a:clrScheme name="Затмение 3">
      <a:dk1>
        <a:srgbClr val="000000"/>
      </a:dk1>
      <a:lt1>
        <a:srgbClr val="FFFFFF"/>
      </a:lt1>
      <a:dk2>
        <a:srgbClr val="0000CC"/>
      </a:dk2>
      <a:lt2>
        <a:srgbClr val="434343"/>
      </a:lt2>
      <a:accent1>
        <a:srgbClr val="99CC00"/>
      </a:accent1>
      <a:accent2>
        <a:srgbClr val="FFCC00"/>
      </a:accent2>
      <a:accent3>
        <a:srgbClr val="FFFFFF"/>
      </a:accent3>
      <a:accent4>
        <a:srgbClr val="000000"/>
      </a:accent4>
      <a:accent5>
        <a:srgbClr val="CAE2AA"/>
      </a:accent5>
      <a:accent6>
        <a:srgbClr val="E7B900"/>
      </a:accent6>
      <a:hlink>
        <a:srgbClr val="FF0000"/>
      </a:hlink>
      <a:folHlink>
        <a:srgbClr val="808080"/>
      </a:folHlink>
    </a:clrScheme>
    <a:fontScheme name="Затмение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Затмение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Шары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Точки">
  <a:themeElements>
    <a:clrScheme name="Точки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Точк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очки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очки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очки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Лучи">
  <a:themeElements>
    <a:clrScheme name="Лучи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Луч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Глобус">
  <a:themeElements>
    <a:clrScheme name="Глобус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Глобус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лобус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Контрастный 4">
    <a:dk1>
      <a:srgbClr val="4D4D4D"/>
    </a:dk1>
    <a:lt1>
      <a:srgbClr val="FFFFFF"/>
    </a:lt1>
    <a:dk2>
      <a:srgbClr val="006699"/>
    </a:dk2>
    <a:lt2>
      <a:srgbClr val="CCECFF"/>
    </a:lt2>
    <a:accent1>
      <a:srgbClr val="339966"/>
    </a:accent1>
    <a:accent2>
      <a:srgbClr val="3366FF"/>
    </a:accent2>
    <a:accent3>
      <a:srgbClr val="AAB8CA"/>
    </a:accent3>
    <a:accent4>
      <a:srgbClr val="DADADA"/>
    </a:accent4>
    <a:accent5>
      <a:srgbClr val="ADCAB8"/>
    </a:accent5>
    <a:accent6>
      <a:srgbClr val="2D5CE7"/>
    </a:accent6>
    <a:hlink>
      <a:srgbClr val="33CCFF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Шары 9">
    <a:dk1>
      <a:srgbClr val="000000"/>
    </a:dk1>
    <a:lt1>
      <a:srgbClr val="FFFFFF"/>
    </a:lt1>
    <a:dk2>
      <a:srgbClr val="000000"/>
    </a:dk2>
    <a:lt2>
      <a:srgbClr val="FFCC99"/>
    </a:lt2>
    <a:accent1>
      <a:srgbClr val="FF9900"/>
    </a:accent1>
    <a:accent2>
      <a:srgbClr val="FF99CC"/>
    </a:accent2>
    <a:accent3>
      <a:srgbClr val="FFFFFF"/>
    </a:accent3>
    <a:accent4>
      <a:srgbClr val="000000"/>
    </a:accent4>
    <a:accent5>
      <a:srgbClr val="FFCAAA"/>
    </a:accent5>
    <a:accent6>
      <a:srgbClr val="E78AB9"/>
    </a:accent6>
    <a:hlink>
      <a:srgbClr val="FF9999"/>
    </a:hlink>
    <a:folHlink>
      <a:srgbClr val="FFFF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Axis</Template>
  <TotalTime>1020</TotalTime>
  <Words>536</Words>
  <Application>Microsoft Office PowerPoint</Application>
  <PresentationFormat>Экран (4:3)</PresentationFormat>
  <Paragraphs>134</Paragraphs>
  <Slides>27</Slides>
  <Notes>0</Notes>
  <HiddenSlides>0</HiddenSlides>
  <MMClips>3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50" baseType="lpstr">
      <vt:lpstr>Arial</vt:lpstr>
      <vt:lpstr>Times New Roman</vt:lpstr>
      <vt:lpstr>Wingdings</vt:lpstr>
      <vt:lpstr>Calibri</vt:lpstr>
      <vt:lpstr>Comic Sans MS</vt:lpstr>
      <vt:lpstr>Verdana</vt:lpstr>
      <vt:lpstr>Arial Black</vt:lpstr>
      <vt:lpstr>Tahoma</vt:lpstr>
      <vt:lpstr>Century Gothic</vt:lpstr>
      <vt:lpstr>Monotype Corsiva</vt:lpstr>
      <vt:lpstr>Georgia</vt:lpstr>
      <vt:lpstr>Контрастный</vt:lpstr>
      <vt:lpstr>Пастель</vt:lpstr>
      <vt:lpstr>Соревнование</vt:lpstr>
      <vt:lpstr>Трава</vt:lpstr>
      <vt:lpstr>Каскад</vt:lpstr>
      <vt:lpstr>Затмение</vt:lpstr>
      <vt:lpstr>Шары</vt:lpstr>
      <vt:lpstr>Точки</vt:lpstr>
      <vt:lpstr>Лучи</vt:lpstr>
      <vt:lpstr>Палитра</vt:lpstr>
      <vt:lpstr>Глобус</vt:lpstr>
      <vt:lpstr>Диаграмма Microsoft Office Excel</vt:lpstr>
      <vt:lpstr>Центр одаренных детей «Зеленая дорога» </vt:lpstr>
      <vt:lpstr>Слайд 2</vt:lpstr>
      <vt:lpstr>Слайд 3</vt:lpstr>
      <vt:lpstr>Слайд 4</vt:lpstr>
      <vt:lpstr>Слайд 5</vt:lpstr>
      <vt:lpstr>Слайд 6</vt:lpstr>
      <vt:lpstr>Слайд 7</vt:lpstr>
      <vt:lpstr>Доходы</vt:lpstr>
      <vt:lpstr>        Центр одаренных детей            «Зеленая дорога»</vt:lpstr>
      <vt:lpstr>ЕСЛИ…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Дипломы и грамоты…</vt:lpstr>
      <vt:lpstr>Наши таланты!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Центр одаренных детей                  «Зеленая дорога»</dc:title>
  <dc:creator>Home</dc:creator>
  <cp:lastModifiedBy>Админ</cp:lastModifiedBy>
  <cp:revision>52</cp:revision>
  <dcterms:created xsi:type="dcterms:W3CDTF">2008-01-10T16:28:15Z</dcterms:created>
  <dcterms:modified xsi:type="dcterms:W3CDTF">2011-01-13T08:34:48Z</dcterms:modified>
</cp:coreProperties>
</file>