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62" r:id="rId9"/>
    <p:sldId id="263" r:id="rId10"/>
    <p:sldId id="264" r:id="rId11"/>
    <p:sldId id="265" r:id="rId12"/>
    <p:sldId id="268" r:id="rId13"/>
    <p:sldId id="270" r:id="rId14"/>
    <p:sldId id="266" r:id="rId15"/>
    <p:sldId id="267" r:id="rId16"/>
    <p:sldId id="274" r:id="rId17"/>
    <p:sldId id="275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34819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0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1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2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3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4824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5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6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7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8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9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0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1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2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3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4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5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6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7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8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9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4840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1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2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3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4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5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6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7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8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49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50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51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52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53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54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4855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34856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857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34858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4859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4860" name="Rectangle 4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4861" name="Rectangle 4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4862" name="Rectangle 4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2D8708E-CEA6-4039-9F33-24A2C32B73B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EBC47-D6AD-4501-99AE-52CC6733737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55BE1-FBC0-4049-AA92-44CFDED4409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698F16-3F49-4288-8A74-9FC0229258E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C3779-5A7C-4729-957C-FFEE29041D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1A078-3F87-4C1A-83ED-BDC486BDDA6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EFCAC-2F3B-4BB1-89E0-FA8C71B8CE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7B710-1CD8-4EAE-9A07-40EFEAA364C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4832E-BA2A-4C38-ACCE-508312D8F22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A7B1E6-C6B2-4D9E-9392-53B5828D944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BCB22C-1508-4B7E-9ED0-2C759C2D2A4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3379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79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79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79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79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380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381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1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2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3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383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3383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83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33834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3835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3836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33837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33838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58FA7184-FA1E-472B-878E-B0143170F81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600"/>
              <a:t>Использование комплексной переработки угля на основе нанотехнологий для повышения энергоэффективности экономики РФ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7593013" cy="1752600"/>
          </a:xfrm>
        </p:spPr>
        <p:txBody>
          <a:bodyPr/>
          <a:lstStyle/>
          <a:p>
            <a:pPr algn="l"/>
            <a:r>
              <a:rPr lang="ru-RU"/>
              <a:t>					</a:t>
            </a:r>
            <a:r>
              <a:rPr lang="ru-RU" sz="2800"/>
              <a:t>Репина Е.А.</a:t>
            </a:r>
          </a:p>
          <a:p>
            <a:pPr algn="l"/>
            <a:r>
              <a:rPr lang="ru-RU" sz="2800"/>
              <a:t>					Моисеенко А.А.</a:t>
            </a:r>
          </a:p>
          <a:p>
            <a:pPr algn="l"/>
            <a:r>
              <a:rPr lang="ru-RU" sz="2800"/>
              <a:t>					ЮФУ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07413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 		</a:t>
            </a:r>
          </a:p>
          <a:p>
            <a:pPr>
              <a:buFont typeface="Wingdings" pitchFamily="2" charset="2"/>
              <a:buNone/>
            </a:pPr>
            <a:r>
              <a:rPr lang="ru-RU"/>
              <a:t>		</a:t>
            </a:r>
            <a:r>
              <a:rPr lang="ru-RU" sz="3600"/>
              <a:t>Энергоэффективность - одно из  главных направлений модернизации экономики России на сегодняшний день.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6613"/>
            <a:ext cx="8435975" cy="52943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		В настоящее время около двух третей спроса и предложения на мировом энергетическом рынке формируют пять основных игроков: США, ОПЕК, Китай, Россия и Европейский Союз. Россия занимает среди них четвертое место по обоим параметрам, что позволяет позиционировать Россию как энергетическую сверхдержаву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5516563"/>
            <a:ext cx="8229600" cy="865187"/>
          </a:xfrm>
        </p:spPr>
        <p:txBody>
          <a:bodyPr/>
          <a:lstStyle/>
          <a:p>
            <a:r>
              <a:rPr lang="ru-RU" sz="3200"/>
              <a:t>Мировые лидеры производства энергии, млрд т нефтяного эквивалента</a:t>
            </a:r>
          </a:p>
        </p:txBody>
      </p:sp>
      <p:pic>
        <p:nvPicPr>
          <p:cNvPr id="37892" name="Диаграмма 1"/>
          <p:cNvPicPr>
            <a:picLocks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913" y="1125538"/>
            <a:ext cx="6264275" cy="367188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5516563"/>
            <a:ext cx="8229600" cy="936625"/>
          </a:xfrm>
        </p:spPr>
        <p:txBody>
          <a:bodyPr/>
          <a:lstStyle/>
          <a:p>
            <a:r>
              <a:rPr lang="ru-RU" sz="3200"/>
              <a:t>Мировые лидеры потребления энергии, млрд т нефтяного эквивалента</a:t>
            </a:r>
            <a:r>
              <a:rPr lang="ru-RU" sz="4000"/>
              <a:t> </a:t>
            </a:r>
          </a:p>
        </p:txBody>
      </p:sp>
      <p:pic>
        <p:nvPicPr>
          <p:cNvPr id="39940" name="Диаграмма 2"/>
          <p:cNvPicPr>
            <a:picLocks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450" y="1125538"/>
            <a:ext cx="6553200" cy="411797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/>
              <a:t>		Энергетическая стратегия Российской Федерации на период до 2030 г. предусматривает, что производство энергоресурсов вырастет на 25-45% за счет умеренного увеличения добычи газа и еще более сдержанного- нефти, интенсивного роста добычи угля и производства атомной энергии параллельно с увеличением использования гидроэнергии и других возобновляемых источников энергии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/>
              <a:t/>
            </a:r>
            <a:br>
              <a:rPr lang="ru-RU" sz="2800"/>
            </a:br>
            <a:r>
              <a:rPr lang="ru-RU" sz="2800"/>
              <a:t/>
            </a:r>
            <a:br>
              <a:rPr lang="ru-RU" sz="2800"/>
            </a:br>
            <a:r>
              <a:rPr lang="ru-RU" sz="2800"/>
              <a:t>В самом укрупненном виде спрос на энергию дифференцирован по пяти основным категориям потребителей: производство электроэнергии, коммунально-бытовые нужды, промышленность, транспорт, нужды химии</a:t>
            </a:r>
            <a:r>
              <a:rPr lang="ru-RU" sz="4000"/>
              <a:t> </a:t>
            </a:r>
          </a:p>
        </p:txBody>
      </p:sp>
      <p:pic>
        <p:nvPicPr>
          <p:cNvPr id="50180" name="Диаграмма 1"/>
          <p:cNvPicPr>
            <a:picLocks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913" y="2487613"/>
            <a:ext cx="6264275" cy="360521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		Первым приоритетом в развитии энергетики России является использование возобновляемых источников энергии. Доля возобновляемой энергетики на российском рынке на сегодняшний день составляет 0,7%.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 		Вторым важнейшим приоритетом развития энергетического комплекса России является переориентация в традиционных источниках минерального сырья с нефти и газа на уголь.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/>
              <a:t>  		В России сосредоточено 5,5 % мировых запасов угля, что составляет более 200 млрд. тонн. Комплексная переработка угля позволит наиболее эффективно использовать энергетическую ценность, а так же поможет в решении главного относительного недостатка угольной промышленности, ─ загрязнение окружающей среды.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7813"/>
            <a:ext cx="8713788" cy="1143000"/>
          </a:xfrm>
        </p:spPr>
        <p:txBody>
          <a:bodyPr/>
          <a:lstStyle/>
          <a:p>
            <a:r>
              <a:rPr lang="ru-RU" sz="2400"/>
              <a:t>Интенсификации развития угольной промышленности в ближней и дальней перспективе способствуют три очень важных обстоятельства:</a:t>
            </a:r>
            <a:r>
              <a:rPr lang="ru-RU" sz="4000"/>
              <a:t> 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наличие (в отличие от современной газодобывающей отрасли) огромных запасов высокорентабельных, с наиболее благоприятными условиями разработки крупных запасов высококачественных энергетических углей;</a:t>
            </a:r>
          </a:p>
          <a:p>
            <a:pPr>
              <a:lnSpc>
                <a:spcPct val="80000"/>
              </a:lnSpc>
            </a:pPr>
            <a:r>
              <a:rPr lang="ru-RU" sz="2400"/>
              <a:t>существенно более низкие, по сравнению с газовой промышленностью, потребные удельные инвестиции на создание новых производственных мощностей;</a:t>
            </a:r>
          </a:p>
          <a:p>
            <a:pPr>
              <a:lnSpc>
                <a:spcPct val="80000"/>
              </a:lnSpc>
            </a:pPr>
            <a:r>
              <a:rPr lang="ru-RU" sz="2400"/>
              <a:t>экономическая целесообразность увеличения поставок природного газа в химическую промышленность для производства высокоценной продукции, населению и на экспорт с соответствующим сокращением его использования в крупной энергетике.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3600">
                <a:solidFill>
                  <a:schemeClr val="tx1"/>
                </a:solidFill>
              </a:rPr>
              <a:t>Сегодня придается особое  значение роли развития нанотехнологий для экономики страны. Сегодня в России реализуется крупнейшая в мире государственная инвестиционная программа в сфере нанотехнологий – до 2015 года на эти цели будет выделено 318 млрд. рублей</a:t>
            </a:r>
            <a:r>
              <a:rPr lang="ru-RU" sz="4000"/>
              <a:t> 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		Нанотехнологий могут стать мощным инструментом интеграции технологического комплекса России в международный рынок высоких технологий, надежного обеспечения конкурентоспособности отечественной продукции.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		В ГОУ ВПО «ЮРГТУ (НПИ)» проведена НИР, разработана и готова к реализации на опытно-промышленной установке технология модификации твердого топлива наноматериалами, способствующая улучшению качественных характеристик топлив для ТЭС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		В результате применения данной технологии будет производиться 3 вида продуктов: синтез-газ, синтетические моторные топлива, материалы из золошлаков для строительной индустрии.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Общий объем инвестиций: 20 млрд. руб</a:t>
            </a:r>
          </a:p>
          <a:p>
            <a:pPr>
              <a:buFont typeface="Wingdings" pitchFamily="2" charset="2"/>
              <a:buNone/>
            </a:pPr>
            <a:r>
              <a:rPr lang="ru-RU"/>
              <a:t>В том числе:</a:t>
            </a:r>
          </a:p>
          <a:p>
            <a:pPr>
              <a:buFont typeface="Wingdings" pitchFamily="2" charset="2"/>
              <a:buNone/>
            </a:pPr>
            <a:r>
              <a:rPr lang="ru-RU"/>
              <a:t>НИОКР – 1 млрд. руб;</a:t>
            </a:r>
          </a:p>
          <a:p>
            <a:pPr>
              <a:buFont typeface="Wingdings" pitchFamily="2" charset="2"/>
              <a:buNone/>
            </a:pPr>
            <a:r>
              <a:rPr lang="ru-RU"/>
              <a:t>строительство и реконструкции</a:t>
            </a:r>
          </a:p>
          <a:p>
            <a:pPr>
              <a:buFont typeface="Wingdings" pitchFamily="2" charset="2"/>
              <a:buNone/>
            </a:pPr>
            <a:r>
              <a:rPr lang="ru-RU"/>
              <a:t>производственных площадей – 7,5 млрд;</a:t>
            </a:r>
          </a:p>
          <a:p>
            <a:pPr>
              <a:buFont typeface="Wingdings" pitchFamily="2" charset="2"/>
              <a:buNone/>
            </a:pPr>
            <a:r>
              <a:rPr lang="ru-RU"/>
              <a:t>закупка оборудования – 11,5 млрд. руб.</a:t>
            </a:r>
          </a:p>
          <a:p>
            <a:pPr>
              <a:buFont typeface="Wingdings" pitchFamily="2" charset="2"/>
              <a:buNone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ru-RU"/>
          </a:p>
          <a:p>
            <a:pPr>
              <a:buFont typeface="Wingdings" pitchFamily="2" charset="2"/>
              <a:buNone/>
            </a:pPr>
            <a:r>
              <a:rPr lang="ru-RU" sz="4000"/>
              <a:t>Срок выполнения НИОКР – 3 года;</a:t>
            </a:r>
          </a:p>
          <a:p>
            <a:pPr>
              <a:buFont typeface="Wingdings" pitchFamily="2" charset="2"/>
              <a:buNone/>
            </a:pPr>
            <a:endParaRPr lang="ru-RU" sz="4000"/>
          </a:p>
          <a:p>
            <a:pPr>
              <a:buFont typeface="Wingdings" pitchFamily="2" charset="2"/>
              <a:buNone/>
            </a:pPr>
            <a:r>
              <a:rPr lang="ru-RU" sz="4000"/>
              <a:t>окупаемости проекта – 10 лет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/>
              <a:t>Комплексная переработка угля на примере представленной технологии приведет к целому ряду положительных результатов: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/>
              <a:t>обеспечение энергетической безопасности страны в средне- и долгосрочной перспективе;</a:t>
            </a:r>
          </a:p>
          <a:p>
            <a:pPr>
              <a:lnSpc>
                <a:spcPct val="90000"/>
              </a:lnSpc>
            </a:pPr>
            <a:r>
              <a:rPr lang="ru-RU" sz="2400"/>
              <a:t>возрождение депрессивных районов восточного Донбасса; </a:t>
            </a:r>
          </a:p>
          <a:p>
            <a:pPr>
              <a:lnSpc>
                <a:spcPct val="90000"/>
              </a:lnSpc>
            </a:pPr>
            <a:r>
              <a:rPr lang="ru-RU" sz="2400"/>
              <a:t>улучшение экологии; </a:t>
            </a:r>
          </a:p>
          <a:p>
            <a:pPr>
              <a:lnSpc>
                <a:spcPct val="90000"/>
              </a:lnSpc>
            </a:pPr>
            <a:r>
              <a:rPr lang="ru-RU" sz="2400"/>
              <a:t>наиболее эффективная переработка всего сырья, переработка всей его массы в различные виды товарной продукции: генераторный газ, электрическую и тепловую энергия, полиметаллы, шлакоситалл, шлакощебень, шлаковату и другую строительную и народнохозяйственную продукцию;</a:t>
            </a:r>
          </a:p>
          <a:p>
            <a:pPr>
              <a:lnSpc>
                <a:spcPct val="90000"/>
              </a:lnSpc>
            </a:pPr>
            <a:r>
              <a:rPr lang="ru-RU" sz="2400"/>
              <a:t>создание новых рабочих мест; </a:t>
            </a:r>
          </a:p>
          <a:p>
            <a:pPr>
              <a:lnSpc>
                <a:spcPct val="90000"/>
              </a:lnSpc>
            </a:pPr>
            <a:r>
              <a:rPr lang="ru-RU" sz="2400"/>
              <a:t>дополнительные налоговые поступления в бюджеты всех уровней;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/>
              <a:t>Комплексная переработка угля на примере представленной технологии приведет к целому ряду положительных результатов: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развитие смежных отраслей; </a:t>
            </a:r>
          </a:p>
          <a:p>
            <a:pPr>
              <a:lnSpc>
                <a:spcPct val="80000"/>
              </a:lnSpc>
            </a:pPr>
            <a:r>
              <a:rPr lang="ru-RU" sz="2800"/>
              <a:t>развитие технологии, дальнейших научных изысканий, инновационного потенциала региона; </a:t>
            </a:r>
          </a:p>
          <a:p>
            <a:pPr>
              <a:lnSpc>
                <a:spcPct val="80000"/>
              </a:lnSpc>
            </a:pPr>
            <a:r>
              <a:rPr lang="ru-RU" sz="2800"/>
              <a:t>обеспечение конкуренции традиционным поставщикам синтетических моторных топлив, газа для работы котельных, производств;</a:t>
            </a:r>
          </a:p>
          <a:p>
            <a:pPr>
              <a:lnSpc>
                <a:spcPct val="80000"/>
              </a:lnSpc>
            </a:pPr>
            <a:r>
              <a:rPr lang="ru-RU" sz="2800"/>
              <a:t>обеспечение строительной индустрии высококачественными материалами и изделиями;</a:t>
            </a:r>
          </a:p>
          <a:p>
            <a:pPr>
              <a:lnSpc>
                <a:spcPct val="80000"/>
              </a:lnSpc>
            </a:pPr>
            <a:r>
              <a:rPr lang="ru-RU" sz="2800"/>
              <a:t>научные разработки в нефтехимии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endParaRPr lang="ru-RU" sz="4000" b="1"/>
          </a:p>
          <a:p>
            <a:pPr algn="ctr">
              <a:buFont typeface="Wingdings" pitchFamily="2" charset="2"/>
              <a:buNone/>
            </a:pPr>
            <a:endParaRPr lang="ru-RU" sz="4000" b="1"/>
          </a:p>
          <a:p>
            <a:pPr algn="ctr">
              <a:buFont typeface="Wingdings" pitchFamily="2" charset="2"/>
              <a:buNone/>
            </a:pPr>
            <a:r>
              <a:rPr lang="ru-RU" sz="4000" b="1"/>
              <a:t>Спасибо за внимание!!!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учи">
  <a:themeElements>
    <a:clrScheme name="Лучи 8">
      <a:dk1>
        <a:srgbClr val="881700"/>
      </a:dk1>
      <a:lt1>
        <a:srgbClr val="FAF9E6"/>
      </a:lt1>
      <a:dk2>
        <a:srgbClr val="990000"/>
      </a:dk2>
      <a:lt2>
        <a:srgbClr val="EADC78"/>
      </a:lt2>
      <a:accent1>
        <a:srgbClr val="FF6600"/>
      </a:accent1>
      <a:accent2>
        <a:srgbClr val="B86D52"/>
      </a:accent2>
      <a:accent3>
        <a:srgbClr val="CAAAAA"/>
      </a:accent3>
      <a:accent4>
        <a:srgbClr val="D6D5C4"/>
      </a:accent4>
      <a:accent5>
        <a:srgbClr val="FFB8AA"/>
      </a:accent5>
      <a:accent6>
        <a:srgbClr val="A66249"/>
      </a:accent6>
      <a:hlink>
        <a:srgbClr val="D78D15"/>
      </a:hlink>
      <a:folHlink>
        <a:srgbClr val="C6B37E"/>
      </a:folHlink>
    </a:clrScheme>
    <a:fontScheme name="Луч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учи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48</TotalTime>
  <Words>310</Words>
  <Application>Microsoft Office PowerPoint</Application>
  <PresentationFormat>Экран (4:3)</PresentationFormat>
  <Paragraphs>49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Times New Roman</vt:lpstr>
      <vt:lpstr>Wingdings</vt:lpstr>
      <vt:lpstr>Лучи</vt:lpstr>
      <vt:lpstr>Использование комплексной переработки угля на основе нанотехнологий для повышения энергоэффективности экономики РФ</vt:lpstr>
      <vt:lpstr>Слайд 2</vt:lpstr>
      <vt:lpstr>Слайд 3</vt:lpstr>
      <vt:lpstr>Мировые лидеры производства энергии, млрд т нефтяного эквивалента</vt:lpstr>
      <vt:lpstr>Мировые лидеры потребления энергии, млрд т нефтяного эквивалента </vt:lpstr>
      <vt:lpstr>Слайд 6</vt:lpstr>
      <vt:lpstr>  В самом укрупненном виде спрос на энергию дифференцирован по пяти основным категориям потребителей: производство электроэнергии, коммунально-бытовые нужды, промышленность, транспорт, нужды химии </vt:lpstr>
      <vt:lpstr>Слайд 8</vt:lpstr>
      <vt:lpstr>Слайд 9</vt:lpstr>
      <vt:lpstr>Слайд 10</vt:lpstr>
      <vt:lpstr>Интенсификации развития угольной промышленности в ближней и дальней перспективе способствуют три очень важных обстоятельства: </vt:lpstr>
      <vt:lpstr>      Сегодня придается особое  значение роли развития нанотехнологий для экономики страны. Сегодня в России реализуется крупнейшая в мире государственная инвестиционная программа в сфере нанотехнологий – до 2015 года на эти цели будет выделено 318 млрд. рублей </vt:lpstr>
      <vt:lpstr>Слайд 13</vt:lpstr>
      <vt:lpstr>Слайд 14</vt:lpstr>
      <vt:lpstr>Слайд 15</vt:lpstr>
      <vt:lpstr>Слайд 16</vt:lpstr>
      <vt:lpstr>Слайд 17</vt:lpstr>
      <vt:lpstr>Комплексная переработка угля на примере представленной технологии приведет к целому ряду положительных результатов:</vt:lpstr>
      <vt:lpstr>Комплексная переработка угля на примере представленной технологии приведет к целому ряду положительных результатов:</vt:lpstr>
      <vt:lpstr>Слайд 20</vt:lpstr>
    </vt:vector>
  </TitlesOfParts>
  <Company>Th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комплексной переработки угля на основе нанотехнологий для повышения энергоэффективности экономики РФ</dc:title>
  <dc:creator>l</dc:creator>
  <cp:lastModifiedBy>Админ</cp:lastModifiedBy>
  <cp:revision>4</cp:revision>
  <dcterms:created xsi:type="dcterms:W3CDTF">2010-07-08T08:27:16Z</dcterms:created>
  <dcterms:modified xsi:type="dcterms:W3CDTF">2011-01-13T08:34:11Z</dcterms:modified>
</cp:coreProperties>
</file>