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11923A-0C3A-4B24-8EA2-DB7F77E75842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6081DD4-40CD-4E8E-8AA7-A50C844A8AA6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solidFill>
          <a:schemeClr val="accent1">
            <a:lumMod val="20000"/>
            <a:lumOff val="80000"/>
          </a:schemeClr>
        </a:solidFill>
        <a:ln>
          <a:solidFill>
            <a:srgbClr val="003300">
              <a:alpha val="80000"/>
            </a:srgbClr>
          </a:solidFill>
        </a:ln>
      </dgm:spPr>
      <dgm:t>
        <a:bodyPr/>
        <a:lstStyle/>
        <a:p>
          <a:r>
            <a:rPr lang="ru-RU" sz="2400" b="1" dirty="0" smtClean="0">
              <a:solidFill>
                <a:srgbClr val="003300"/>
              </a:solidFill>
              <a:latin typeface="Georgia" pitchFamily="18" charset="0"/>
              <a:cs typeface="Times New Roman" pitchFamily="18" charset="0"/>
            </a:rPr>
            <a:t>Цели и задачи деятельности ООО «Лидер» </a:t>
          </a:r>
          <a:endParaRPr lang="ru-RU" sz="2400" b="1" dirty="0">
            <a:solidFill>
              <a:srgbClr val="003300"/>
            </a:solidFill>
            <a:latin typeface="Georgia" pitchFamily="18" charset="0"/>
            <a:cs typeface="Times New Roman" pitchFamily="18" charset="0"/>
          </a:endParaRPr>
        </a:p>
      </dgm:t>
    </dgm:pt>
    <dgm:pt modelId="{B638A082-8C94-4589-9DC4-4862A45813C4}" type="parTrans" cxnId="{AEEF00D5-6D51-48FD-8A5A-28A2AB90D321}">
      <dgm:prSet/>
      <dgm:spPr/>
      <dgm:t>
        <a:bodyPr/>
        <a:lstStyle/>
        <a:p>
          <a:endParaRPr lang="ru-RU"/>
        </a:p>
      </dgm:t>
    </dgm:pt>
    <dgm:pt modelId="{FF226A40-DC55-4148-8C65-F7BDAD96963D}" type="sibTrans" cxnId="{AEEF00D5-6D51-48FD-8A5A-28A2AB90D321}">
      <dgm:prSet/>
      <dgm:spPr/>
      <dgm:t>
        <a:bodyPr/>
        <a:lstStyle/>
        <a:p>
          <a:endParaRPr lang="ru-RU"/>
        </a:p>
      </dgm:t>
    </dgm:pt>
    <dgm:pt modelId="{3706A965-B547-4C96-818B-451BAFFFE2DF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solidFill>
          <a:schemeClr val="accent1">
            <a:lumMod val="20000"/>
            <a:lumOff val="80000"/>
          </a:schemeClr>
        </a:solidFill>
        <a:ln>
          <a:solidFill>
            <a:srgbClr val="003300">
              <a:alpha val="80000"/>
            </a:srgbClr>
          </a:solidFill>
        </a:ln>
      </dgm:spPr>
      <dgm:t>
        <a:bodyPr/>
        <a:lstStyle/>
        <a:p>
          <a:r>
            <a:rPr lang="ru-RU" sz="16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Основными целями фирмы, к которым она будет стремиться, являются достижение доли фирмы на существующем рынке и получение чистой прибыли </a:t>
          </a:r>
          <a:endParaRPr lang="ru-RU" sz="1600" b="1" dirty="0">
            <a:solidFill>
              <a:srgbClr val="0033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1D71430-DEE7-4D87-8ED8-10FF78937B17}" type="parTrans" cxnId="{5553A587-F388-422B-B3BA-7AEBDEC3F815}">
      <dgm:prSet/>
      <dgm:spPr/>
      <dgm:t>
        <a:bodyPr/>
        <a:lstStyle/>
        <a:p>
          <a:endParaRPr lang="ru-RU"/>
        </a:p>
      </dgm:t>
    </dgm:pt>
    <dgm:pt modelId="{BB4CD2CE-C4CE-4670-B2DE-E5C167BF27C0}" type="sibTrans" cxnId="{5553A587-F388-422B-B3BA-7AEBDEC3F815}">
      <dgm:prSet/>
      <dgm:spPr/>
      <dgm:t>
        <a:bodyPr/>
        <a:lstStyle/>
        <a:p>
          <a:endParaRPr lang="ru-RU"/>
        </a:p>
      </dgm:t>
    </dgm:pt>
    <dgm:pt modelId="{1B204F44-59F8-420C-B1F4-F9E357B4B89C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solidFill>
          <a:schemeClr val="accent1">
            <a:lumMod val="20000"/>
            <a:lumOff val="80000"/>
          </a:schemeClr>
        </a:solidFill>
        <a:ln>
          <a:solidFill>
            <a:srgbClr val="003300">
              <a:alpha val="80000"/>
            </a:srgbClr>
          </a:solidFill>
        </a:ln>
      </dgm:spPr>
      <dgm:t>
        <a:bodyPr/>
        <a:lstStyle/>
        <a:p>
          <a:r>
            <a:rPr lang="ru-RU" sz="16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Руководство фирмой в своей деятельности ориентируется на изучение потребностей и запросов потребителей и одной из главных задач считает повышение качества производимой продукции</a:t>
          </a:r>
          <a:endParaRPr lang="ru-RU" sz="1600" b="1" dirty="0">
            <a:solidFill>
              <a:srgbClr val="0033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EF8F0C9-FE2C-4AD6-9F54-6B044FA6CB94}" type="parTrans" cxnId="{E99B3BDB-AEBE-4D6D-AAD4-5EDB41441A1F}">
      <dgm:prSet/>
      <dgm:spPr/>
      <dgm:t>
        <a:bodyPr/>
        <a:lstStyle/>
        <a:p>
          <a:endParaRPr lang="ru-RU"/>
        </a:p>
      </dgm:t>
    </dgm:pt>
    <dgm:pt modelId="{0FA8798F-31EF-4E79-B826-E5D5D37A3848}" type="sibTrans" cxnId="{E99B3BDB-AEBE-4D6D-AAD4-5EDB41441A1F}">
      <dgm:prSet/>
      <dgm:spPr/>
      <dgm:t>
        <a:bodyPr/>
        <a:lstStyle/>
        <a:p>
          <a:endParaRPr lang="ru-RU"/>
        </a:p>
      </dgm:t>
    </dgm:pt>
    <dgm:pt modelId="{BF70E09D-8DCE-49C3-8580-F9CD3CAEEC6E}">
      <dgm:prSet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solidFill>
          <a:schemeClr val="accent1">
            <a:lumMod val="20000"/>
            <a:lumOff val="80000"/>
          </a:schemeClr>
        </a:solidFill>
        <a:ln>
          <a:solidFill>
            <a:srgbClr val="003300">
              <a:alpha val="80000"/>
            </a:srgbClr>
          </a:solidFill>
        </a:ln>
      </dgm:spPr>
      <dgm:t>
        <a:bodyPr/>
        <a:lstStyle/>
        <a:p>
          <a:r>
            <a:rPr lang="ru-RU" sz="16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При этом ООО «Лидер»  намерено охватить своей продукцией не менее 30% рынка области</a:t>
          </a:r>
          <a:endParaRPr lang="ru-RU" sz="1600" b="1" dirty="0">
            <a:solidFill>
              <a:srgbClr val="0033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FFEBCF7A-F0C4-4D13-B540-C890A7332930}" type="parTrans" cxnId="{3D35B480-C144-4321-8EDB-73DA0482D5DB}">
      <dgm:prSet/>
      <dgm:spPr/>
      <dgm:t>
        <a:bodyPr/>
        <a:lstStyle/>
        <a:p>
          <a:endParaRPr lang="ru-RU"/>
        </a:p>
      </dgm:t>
    </dgm:pt>
    <dgm:pt modelId="{15F3599F-3CEB-49F7-A7F8-FD797C565CB0}" type="sibTrans" cxnId="{3D35B480-C144-4321-8EDB-73DA0482D5DB}">
      <dgm:prSet/>
      <dgm:spPr/>
      <dgm:t>
        <a:bodyPr/>
        <a:lstStyle/>
        <a:p>
          <a:endParaRPr lang="ru-RU"/>
        </a:p>
      </dgm:t>
    </dgm:pt>
    <dgm:pt modelId="{EE48DEEB-4ADF-447D-A2AF-5A96EE7F7B6A}">
      <dgm:prSet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solidFill>
          <a:schemeClr val="accent1">
            <a:lumMod val="20000"/>
            <a:lumOff val="80000"/>
          </a:schemeClr>
        </a:solidFill>
        <a:ln>
          <a:solidFill>
            <a:srgbClr val="003300">
              <a:alpha val="80000"/>
            </a:srgbClr>
          </a:solidFill>
        </a:ln>
      </dgm:spPr>
      <dgm:t>
        <a:bodyPr/>
        <a:lstStyle/>
        <a:p>
          <a:r>
            <a:rPr lang="ru-RU" sz="16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Дальнейшее проникновение вширь и вглубь на рынок </a:t>
          </a:r>
          <a:r>
            <a:rPr lang="ru-RU" sz="1600" b="1" dirty="0" err="1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Северо</a:t>
          </a:r>
          <a:r>
            <a:rPr lang="ru-RU" sz="16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- Кавказского региона </a:t>
          </a:r>
          <a:r>
            <a:rPr lang="ru-RU" sz="16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  <a:sym typeface="Symbol"/>
            </a:rPr>
            <a:t></a:t>
          </a:r>
          <a:r>
            <a:rPr lang="ru-RU" sz="16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 цель предприятия на последующих этапах развития</a:t>
          </a:r>
          <a:endParaRPr lang="ru-RU" sz="1600" b="1" dirty="0">
            <a:solidFill>
              <a:srgbClr val="0033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12CEF0E-9CA2-4BA6-9961-FD016521B8C6}" type="parTrans" cxnId="{A94BCE6D-E248-4237-83E3-F175755CC562}">
      <dgm:prSet/>
      <dgm:spPr/>
      <dgm:t>
        <a:bodyPr/>
        <a:lstStyle/>
        <a:p>
          <a:endParaRPr lang="ru-RU"/>
        </a:p>
      </dgm:t>
    </dgm:pt>
    <dgm:pt modelId="{41B685E9-EA05-4794-A115-F2B02AE7D82F}" type="sibTrans" cxnId="{A94BCE6D-E248-4237-83E3-F175755CC562}">
      <dgm:prSet/>
      <dgm:spPr/>
      <dgm:t>
        <a:bodyPr/>
        <a:lstStyle/>
        <a:p>
          <a:endParaRPr lang="ru-RU"/>
        </a:p>
      </dgm:t>
    </dgm:pt>
    <dgm:pt modelId="{F357CCF5-E448-4653-9EDF-49F71D075C29}" type="pres">
      <dgm:prSet presAssocID="{5611923A-0C3A-4B24-8EA2-DB7F77E75842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4E5573-C721-45ED-8B8A-EBC28946F335}" type="pres">
      <dgm:prSet presAssocID="{D6081DD4-40CD-4E8E-8AA7-A50C844A8AA6}" presName="roof" presStyleLbl="dkBgShp" presStyleIdx="0" presStyleCnt="2"/>
      <dgm:spPr/>
      <dgm:t>
        <a:bodyPr/>
        <a:lstStyle/>
        <a:p>
          <a:endParaRPr lang="ru-RU"/>
        </a:p>
      </dgm:t>
    </dgm:pt>
    <dgm:pt modelId="{663E9D91-75BB-45CE-AF52-C4A328B934B7}" type="pres">
      <dgm:prSet presAssocID="{D6081DD4-40CD-4E8E-8AA7-A50C844A8AA6}" presName="pillars" presStyleCnt="0"/>
      <dgm:spPr/>
    </dgm:pt>
    <dgm:pt modelId="{7A151F57-5B19-437F-9B39-6D6568BE03FA}" type="pres">
      <dgm:prSet presAssocID="{D6081DD4-40CD-4E8E-8AA7-A50C844A8AA6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CCA941-4D00-40C2-BFED-C35BBC6B8D65}" type="pres">
      <dgm:prSet presAssocID="{BF70E09D-8DCE-49C3-8580-F9CD3CAEEC6E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A26DB6-98C3-48B0-A6CB-20147A0F53AB}" type="pres">
      <dgm:prSet presAssocID="{EE48DEEB-4ADF-447D-A2AF-5A96EE7F7B6A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57E8A4-E5AD-4CC7-B7F6-B0C1DF3E76EC}" type="pres">
      <dgm:prSet presAssocID="{1B204F44-59F8-420C-B1F4-F9E357B4B89C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A6417E-B100-4B0F-9785-BDA2EB1D8DBC}" type="pres">
      <dgm:prSet presAssocID="{D6081DD4-40CD-4E8E-8AA7-A50C844A8AA6}" presName="base" presStyleLbl="dkBgShp" presStyleIdx="1" presStyleCnt="2"/>
      <dgm:spPr/>
    </dgm:pt>
  </dgm:ptLst>
  <dgm:cxnLst>
    <dgm:cxn modelId="{AEEF00D5-6D51-48FD-8A5A-28A2AB90D321}" srcId="{5611923A-0C3A-4B24-8EA2-DB7F77E75842}" destId="{D6081DD4-40CD-4E8E-8AA7-A50C844A8AA6}" srcOrd="0" destOrd="0" parTransId="{B638A082-8C94-4589-9DC4-4862A45813C4}" sibTransId="{FF226A40-DC55-4148-8C65-F7BDAD96963D}"/>
    <dgm:cxn modelId="{7D984448-86F5-46A2-B028-603545139CBE}" type="presOf" srcId="{D6081DD4-40CD-4E8E-8AA7-A50C844A8AA6}" destId="{DF4E5573-C721-45ED-8B8A-EBC28946F335}" srcOrd="0" destOrd="0" presId="urn:microsoft.com/office/officeart/2005/8/layout/hList3"/>
    <dgm:cxn modelId="{3CCAC8F5-F0F1-4912-BAA2-A92692DB8832}" type="presOf" srcId="{BF70E09D-8DCE-49C3-8580-F9CD3CAEEC6E}" destId="{19CCA941-4D00-40C2-BFED-C35BBC6B8D65}" srcOrd="0" destOrd="0" presId="urn:microsoft.com/office/officeart/2005/8/layout/hList3"/>
    <dgm:cxn modelId="{A94BCE6D-E248-4237-83E3-F175755CC562}" srcId="{D6081DD4-40CD-4E8E-8AA7-A50C844A8AA6}" destId="{EE48DEEB-4ADF-447D-A2AF-5A96EE7F7B6A}" srcOrd="2" destOrd="0" parTransId="{A12CEF0E-9CA2-4BA6-9961-FD016521B8C6}" sibTransId="{41B685E9-EA05-4794-A115-F2B02AE7D82F}"/>
    <dgm:cxn modelId="{3D35B480-C144-4321-8EDB-73DA0482D5DB}" srcId="{D6081DD4-40CD-4E8E-8AA7-A50C844A8AA6}" destId="{BF70E09D-8DCE-49C3-8580-F9CD3CAEEC6E}" srcOrd="1" destOrd="0" parTransId="{FFEBCF7A-F0C4-4D13-B540-C890A7332930}" sibTransId="{15F3599F-3CEB-49F7-A7F8-FD797C565CB0}"/>
    <dgm:cxn modelId="{E99B3BDB-AEBE-4D6D-AAD4-5EDB41441A1F}" srcId="{D6081DD4-40CD-4E8E-8AA7-A50C844A8AA6}" destId="{1B204F44-59F8-420C-B1F4-F9E357B4B89C}" srcOrd="3" destOrd="0" parTransId="{AEF8F0C9-FE2C-4AD6-9F54-6B044FA6CB94}" sibTransId="{0FA8798F-31EF-4E79-B826-E5D5D37A3848}"/>
    <dgm:cxn modelId="{C3575399-3AD5-479D-8F81-1D504121B20D}" type="presOf" srcId="{3706A965-B547-4C96-818B-451BAFFFE2DF}" destId="{7A151F57-5B19-437F-9B39-6D6568BE03FA}" srcOrd="0" destOrd="0" presId="urn:microsoft.com/office/officeart/2005/8/layout/hList3"/>
    <dgm:cxn modelId="{363D333B-A388-41A7-AA92-892AF0BA384E}" type="presOf" srcId="{EE48DEEB-4ADF-447D-A2AF-5A96EE7F7B6A}" destId="{DEA26DB6-98C3-48B0-A6CB-20147A0F53AB}" srcOrd="0" destOrd="0" presId="urn:microsoft.com/office/officeart/2005/8/layout/hList3"/>
    <dgm:cxn modelId="{5553A587-F388-422B-B3BA-7AEBDEC3F815}" srcId="{D6081DD4-40CD-4E8E-8AA7-A50C844A8AA6}" destId="{3706A965-B547-4C96-818B-451BAFFFE2DF}" srcOrd="0" destOrd="0" parTransId="{E1D71430-DEE7-4D87-8ED8-10FF78937B17}" sibTransId="{BB4CD2CE-C4CE-4670-B2DE-E5C167BF27C0}"/>
    <dgm:cxn modelId="{8A81D71C-DFB1-4A38-959E-DA746ABD90DB}" type="presOf" srcId="{5611923A-0C3A-4B24-8EA2-DB7F77E75842}" destId="{F357CCF5-E448-4653-9EDF-49F71D075C29}" srcOrd="0" destOrd="0" presId="urn:microsoft.com/office/officeart/2005/8/layout/hList3"/>
    <dgm:cxn modelId="{E1D03FA6-2166-457A-9726-0D25867AE189}" type="presOf" srcId="{1B204F44-59F8-420C-B1F4-F9E357B4B89C}" destId="{2A57E8A4-E5AD-4CC7-B7F6-B0C1DF3E76EC}" srcOrd="0" destOrd="0" presId="urn:microsoft.com/office/officeart/2005/8/layout/hList3"/>
    <dgm:cxn modelId="{D70A16DC-15F6-4D7C-87D5-2D5ECB2D70D2}" type="presParOf" srcId="{F357CCF5-E448-4653-9EDF-49F71D075C29}" destId="{DF4E5573-C721-45ED-8B8A-EBC28946F335}" srcOrd="0" destOrd="0" presId="urn:microsoft.com/office/officeart/2005/8/layout/hList3"/>
    <dgm:cxn modelId="{A463795D-8F74-4047-919B-2733BC9661A3}" type="presParOf" srcId="{F357CCF5-E448-4653-9EDF-49F71D075C29}" destId="{663E9D91-75BB-45CE-AF52-C4A328B934B7}" srcOrd="1" destOrd="0" presId="urn:microsoft.com/office/officeart/2005/8/layout/hList3"/>
    <dgm:cxn modelId="{859974C5-6BAB-4FA1-8E62-71EB7E6F3215}" type="presParOf" srcId="{663E9D91-75BB-45CE-AF52-C4A328B934B7}" destId="{7A151F57-5B19-437F-9B39-6D6568BE03FA}" srcOrd="0" destOrd="0" presId="urn:microsoft.com/office/officeart/2005/8/layout/hList3"/>
    <dgm:cxn modelId="{7D9C4766-C47F-4A79-8FBE-7346D53FEC5F}" type="presParOf" srcId="{663E9D91-75BB-45CE-AF52-C4A328B934B7}" destId="{19CCA941-4D00-40C2-BFED-C35BBC6B8D65}" srcOrd="1" destOrd="0" presId="urn:microsoft.com/office/officeart/2005/8/layout/hList3"/>
    <dgm:cxn modelId="{96B1C4E5-9ABC-4D15-BCFB-EB28D8A6037B}" type="presParOf" srcId="{663E9D91-75BB-45CE-AF52-C4A328B934B7}" destId="{DEA26DB6-98C3-48B0-A6CB-20147A0F53AB}" srcOrd="2" destOrd="0" presId="urn:microsoft.com/office/officeart/2005/8/layout/hList3"/>
    <dgm:cxn modelId="{F25C2459-E49C-422F-B0F5-784289C861C5}" type="presParOf" srcId="{663E9D91-75BB-45CE-AF52-C4A328B934B7}" destId="{2A57E8A4-E5AD-4CC7-B7F6-B0C1DF3E76EC}" srcOrd="3" destOrd="0" presId="urn:microsoft.com/office/officeart/2005/8/layout/hList3"/>
    <dgm:cxn modelId="{C06E8086-A62F-4D6D-9E2D-483242AD854A}" type="presParOf" srcId="{F357CCF5-E448-4653-9EDF-49F71D075C29}" destId="{55A6417E-B100-4B0F-9785-BDA2EB1D8DB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5194EC-E145-4019-952C-5639B9285CE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92D64C-74C4-45E6-8637-526A7A90885F}">
      <dgm:prSet phldrT="[Текст]"/>
      <dgm:spPr/>
      <dgm:t>
        <a:bodyPr/>
        <a:lstStyle/>
        <a:p>
          <a:r>
            <a:rPr lang="ru-RU" b="1" dirty="0" smtClean="0"/>
            <a:t>Фирма «Лидер» является производителем материалов для отделки и облицовки каминов, саун, ванных комнат, бассейнов, фонтанов, дренажных и ирригационных систем. Кроме того, выпускает и предметы комнатной обстановки в виде бра, кувшинов, солнечных часов, ваз, кофейных наборов.</a:t>
          </a:r>
          <a:endParaRPr lang="ru-RU" b="1" dirty="0"/>
        </a:p>
      </dgm:t>
    </dgm:pt>
    <dgm:pt modelId="{AC603085-007C-4A67-AE72-8B27534DB904}" type="parTrans" cxnId="{E04F5C78-A537-41DA-A9FD-DC31D3C075D2}">
      <dgm:prSet/>
      <dgm:spPr/>
      <dgm:t>
        <a:bodyPr/>
        <a:lstStyle/>
        <a:p>
          <a:endParaRPr lang="ru-RU"/>
        </a:p>
      </dgm:t>
    </dgm:pt>
    <dgm:pt modelId="{7DBD9E1A-83BA-4DEF-89AD-8AF219290400}" type="sibTrans" cxnId="{E04F5C78-A537-41DA-A9FD-DC31D3C075D2}">
      <dgm:prSet/>
      <dgm:spPr/>
      <dgm:t>
        <a:bodyPr/>
        <a:lstStyle/>
        <a:p>
          <a:endParaRPr lang="ru-RU"/>
        </a:p>
      </dgm:t>
    </dgm:pt>
    <dgm:pt modelId="{F63B92CF-F672-4920-BDF7-3AE841C8F07D}">
      <dgm:prSet phldrT="[Текст]"/>
      <dgm:spPr/>
      <dgm:t>
        <a:bodyPr/>
        <a:lstStyle/>
        <a:p>
          <a:r>
            <a:rPr lang="ru-RU" b="1" dirty="0" smtClean="0"/>
            <a:t>Одно из направлений деятельности фирмы </a:t>
          </a:r>
          <a:r>
            <a:rPr lang="ru-RU" b="1" dirty="0" smtClean="0">
              <a:sym typeface="Symbol"/>
            </a:rPr>
            <a:t></a:t>
          </a:r>
          <a:r>
            <a:rPr lang="ru-RU" b="1" dirty="0" smtClean="0"/>
            <a:t> создание интерьера для представительств различных банков, компаний и магазинов, что связано с динамичным развитием этой сферы. Определенный рынок сбыта создает строительство коттеджей лицами с высокими доходами</a:t>
          </a:r>
          <a:r>
            <a:rPr lang="ru-RU" dirty="0" smtClean="0"/>
            <a:t>.</a:t>
          </a:r>
          <a:endParaRPr lang="ru-RU" dirty="0"/>
        </a:p>
      </dgm:t>
    </dgm:pt>
    <dgm:pt modelId="{D4BABE07-9C55-49CC-907C-FA5499C11DA3}" type="parTrans" cxnId="{48C919F2-5228-45F0-98F1-F225E9BE576C}">
      <dgm:prSet/>
      <dgm:spPr/>
      <dgm:t>
        <a:bodyPr/>
        <a:lstStyle/>
        <a:p>
          <a:endParaRPr lang="ru-RU"/>
        </a:p>
      </dgm:t>
    </dgm:pt>
    <dgm:pt modelId="{0A30A9B4-E676-4D68-8783-EFE2A93E5B3F}" type="sibTrans" cxnId="{48C919F2-5228-45F0-98F1-F225E9BE576C}">
      <dgm:prSet/>
      <dgm:spPr/>
      <dgm:t>
        <a:bodyPr/>
        <a:lstStyle/>
        <a:p>
          <a:endParaRPr lang="ru-RU"/>
        </a:p>
      </dgm:t>
    </dgm:pt>
    <dgm:pt modelId="{86EC5AC3-8A9A-44EC-9F2A-B29C3D862171}">
      <dgm:prSet phldrT="[Текст]"/>
      <dgm:spPr/>
      <dgm:t>
        <a:bodyPr/>
        <a:lstStyle/>
        <a:p>
          <a:r>
            <a:rPr lang="ru-RU" b="1" dirty="0" smtClean="0"/>
            <a:t>Вместе с тем, по мере развития ООО « Лидер» будет готово работать напрямую с потенциальными потребителями, для чего прорабатываются варианты открытия сети фирменных магазинов.</a:t>
          </a:r>
          <a:endParaRPr lang="ru-RU" b="1" dirty="0"/>
        </a:p>
      </dgm:t>
    </dgm:pt>
    <dgm:pt modelId="{90C67E4A-617D-4DAF-BFC9-098CEFB5A64A}" type="parTrans" cxnId="{ADE4ABD5-8276-491A-A17C-AC3D1C4EC7F4}">
      <dgm:prSet/>
      <dgm:spPr/>
      <dgm:t>
        <a:bodyPr/>
        <a:lstStyle/>
        <a:p>
          <a:endParaRPr lang="ru-RU"/>
        </a:p>
      </dgm:t>
    </dgm:pt>
    <dgm:pt modelId="{04C94449-4F66-4D8A-955C-BA9DDE3F80C8}" type="sibTrans" cxnId="{ADE4ABD5-8276-491A-A17C-AC3D1C4EC7F4}">
      <dgm:prSet/>
      <dgm:spPr/>
      <dgm:t>
        <a:bodyPr/>
        <a:lstStyle/>
        <a:p>
          <a:endParaRPr lang="ru-RU"/>
        </a:p>
      </dgm:t>
    </dgm:pt>
    <dgm:pt modelId="{FB7C639C-298C-427B-971C-C3A1689A636D}">
      <dgm:prSet phldrT="[Текст]"/>
      <dgm:spPr/>
      <dgm:t>
        <a:bodyPr/>
        <a:lstStyle/>
        <a:p>
          <a:r>
            <a:rPr lang="ru-RU" b="1" dirty="0" smtClean="0"/>
            <a:t>Перспективным направлением деятельности предприятия является организация производства на основе промыслов прикладной резьбы и росписи по дереву. </a:t>
          </a:r>
          <a:endParaRPr lang="ru-RU" b="1" dirty="0"/>
        </a:p>
      </dgm:t>
    </dgm:pt>
    <dgm:pt modelId="{8EBAEFA1-3A0D-4DDB-A8B9-DB8F853A3B00}" type="parTrans" cxnId="{8A1032CD-FDC0-4BCC-BCEB-725284AED466}">
      <dgm:prSet/>
      <dgm:spPr/>
      <dgm:t>
        <a:bodyPr/>
        <a:lstStyle/>
        <a:p>
          <a:endParaRPr lang="ru-RU"/>
        </a:p>
      </dgm:t>
    </dgm:pt>
    <dgm:pt modelId="{B8F77337-0DA7-4101-BD50-2A63713693AE}" type="sibTrans" cxnId="{8A1032CD-FDC0-4BCC-BCEB-725284AED466}">
      <dgm:prSet/>
      <dgm:spPr/>
      <dgm:t>
        <a:bodyPr/>
        <a:lstStyle/>
        <a:p>
          <a:endParaRPr lang="ru-RU"/>
        </a:p>
      </dgm:t>
    </dgm:pt>
    <dgm:pt modelId="{2D1D1FE0-CAB5-42E8-AE5D-63C7F310071F}" type="pres">
      <dgm:prSet presAssocID="{435194EC-E145-4019-952C-5639B9285C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D1704E-7D67-4584-8011-C735837D402E}" type="pres">
      <dgm:prSet presAssocID="{8B92D64C-74C4-45E6-8637-526A7A90885F}" presName="node" presStyleLbl="node1" presStyleIdx="0" presStyleCnt="4" custScaleY="1207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C070E8-79BD-407F-AC77-6933A3B3EAB5}" type="pres">
      <dgm:prSet presAssocID="{7DBD9E1A-83BA-4DEF-89AD-8AF219290400}" presName="sibTrans" presStyleCnt="0"/>
      <dgm:spPr/>
    </dgm:pt>
    <dgm:pt modelId="{8B2AA74D-F51A-4E9E-AEED-2D10619ABD26}" type="pres">
      <dgm:prSet presAssocID="{F63B92CF-F672-4920-BDF7-3AE841C8F07D}" presName="node" presStyleLbl="node1" presStyleIdx="1" presStyleCnt="4" custScaleY="1207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982AE0-5668-4158-AD25-359D48DA8C81}" type="pres">
      <dgm:prSet presAssocID="{0A30A9B4-E676-4D68-8783-EFE2A93E5B3F}" presName="sibTrans" presStyleCnt="0"/>
      <dgm:spPr/>
    </dgm:pt>
    <dgm:pt modelId="{6AEA6F5A-BCC9-46D0-8CD8-DA5D816517CB}" type="pres">
      <dgm:prSet presAssocID="{86EC5AC3-8A9A-44EC-9F2A-B29C3D86217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9CFCA4-35EE-42DE-ACC1-B5ED14F15A10}" type="pres">
      <dgm:prSet presAssocID="{04C94449-4F66-4D8A-955C-BA9DDE3F80C8}" presName="sibTrans" presStyleCnt="0"/>
      <dgm:spPr/>
    </dgm:pt>
    <dgm:pt modelId="{2ED64490-CF15-420E-91F8-94F84E093E68}" type="pres">
      <dgm:prSet presAssocID="{FB7C639C-298C-427B-971C-C3A1689A636D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4F5C78-A537-41DA-A9FD-DC31D3C075D2}" srcId="{435194EC-E145-4019-952C-5639B9285CED}" destId="{8B92D64C-74C4-45E6-8637-526A7A90885F}" srcOrd="0" destOrd="0" parTransId="{AC603085-007C-4A67-AE72-8B27534DB904}" sibTransId="{7DBD9E1A-83BA-4DEF-89AD-8AF219290400}"/>
    <dgm:cxn modelId="{EA5159AD-E5CC-4B19-A6CF-9E9C3B32EA2F}" type="presOf" srcId="{FB7C639C-298C-427B-971C-C3A1689A636D}" destId="{2ED64490-CF15-420E-91F8-94F84E093E68}" srcOrd="0" destOrd="0" presId="urn:microsoft.com/office/officeart/2005/8/layout/default"/>
    <dgm:cxn modelId="{0C554533-E1D3-4E44-B99B-DEE15EC211F5}" type="presOf" srcId="{8B92D64C-74C4-45E6-8637-526A7A90885F}" destId="{8DD1704E-7D67-4584-8011-C735837D402E}" srcOrd="0" destOrd="0" presId="urn:microsoft.com/office/officeart/2005/8/layout/default"/>
    <dgm:cxn modelId="{78A4339F-7FE4-404D-9107-84FA47F87DEB}" type="presOf" srcId="{F63B92CF-F672-4920-BDF7-3AE841C8F07D}" destId="{8B2AA74D-F51A-4E9E-AEED-2D10619ABD26}" srcOrd="0" destOrd="0" presId="urn:microsoft.com/office/officeart/2005/8/layout/default"/>
    <dgm:cxn modelId="{F950D984-1B20-481B-A692-F27355AF733C}" type="presOf" srcId="{86EC5AC3-8A9A-44EC-9F2A-B29C3D862171}" destId="{6AEA6F5A-BCC9-46D0-8CD8-DA5D816517CB}" srcOrd="0" destOrd="0" presId="urn:microsoft.com/office/officeart/2005/8/layout/default"/>
    <dgm:cxn modelId="{8A1032CD-FDC0-4BCC-BCEB-725284AED466}" srcId="{435194EC-E145-4019-952C-5639B9285CED}" destId="{FB7C639C-298C-427B-971C-C3A1689A636D}" srcOrd="3" destOrd="0" parTransId="{8EBAEFA1-3A0D-4DDB-A8B9-DB8F853A3B00}" sibTransId="{B8F77337-0DA7-4101-BD50-2A63713693AE}"/>
    <dgm:cxn modelId="{2B067625-FC13-418E-8255-B5564E4747C1}" type="presOf" srcId="{435194EC-E145-4019-952C-5639B9285CED}" destId="{2D1D1FE0-CAB5-42E8-AE5D-63C7F310071F}" srcOrd="0" destOrd="0" presId="urn:microsoft.com/office/officeart/2005/8/layout/default"/>
    <dgm:cxn modelId="{ADE4ABD5-8276-491A-A17C-AC3D1C4EC7F4}" srcId="{435194EC-E145-4019-952C-5639B9285CED}" destId="{86EC5AC3-8A9A-44EC-9F2A-B29C3D862171}" srcOrd="2" destOrd="0" parTransId="{90C67E4A-617D-4DAF-BFC9-098CEFB5A64A}" sibTransId="{04C94449-4F66-4D8A-955C-BA9DDE3F80C8}"/>
    <dgm:cxn modelId="{48C919F2-5228-45F0-98F1-F225E9BE576C}" srcId="{435194EC-E145-4019-952C-5639B9285CED}" destId="{F63B92CF-F672-4920-BDF7-3AE841C8F07D}" srcOrd="1" destOrd="0" parTransId="{D4BABE07-9C55-49CC-907C-FA5499C11DA3}" sibTransId="{0A30A9B4-E676-4D68-8783-EFE2A93E5B3F}"/>
    <dgm:cxn modelId="{FC712E24-0070-4060-9701-9B517B3BA883}" type="presParOf" srcId="{2D1D1FE0-CAB5-42E8-AE5D-63C7F310071F}" destId="{8DD1704E-7D67-4584-8011-C735837D402E}" srcOrd="0" destOrd="0" presId="urn:microsoft.com/office/officeart/2005/8/layout/default"/>
    <dgm:cxn modelId="{E6E048D1-C608-4DBA-A54F-5FAF98AC59A0}" type="presParOf" srcId="{2D1D1FE0-CAB5-42E8-AE5D-63C7F310071F}" destId="{ABC070E8-79BD-407F-AC77-6933A3B3EAB5}" srcOrd="1" destOrd="0" presId="urn:microsoft.com/office/officeart/2005/8/layout/default"/>
    <dgm:cxn modelId="{E27DBDEE-CC97-4FD0-880C-C0324A7B13CC}" type="presParOf" srcId="{2D1D1FE0-CAB5-42E8-AE5D-63C7F310071F}" destId="{8B2AA74D-F51A-4E9E-AEED-2D10619ABD26}" srcOrd="2" destOrd="0" presId="urn:microsoft.com/office/officeart/2005/8/layout/default"/>
    <dgm:cxn modelId="{E640E9E5-6DDC-4542-9CF2-43E4DFF0AE7C}" type="presParOf" srcId="{2D1D1FE0-CAB5-42E8-AE5D-63C7F310071F}" destId="{3A982AE0-5668-4158-AD25-359D48DA8C81}" srcOrd="3" destOrd="0" presId="urn:microsoft.com/office/officeart/2005/8/layout/default"/>
    <dgm:cxn modelId="{BFF0DBC7-70B3-404A-97F4-6E4ACF2B3D76}" type="presParOf" srcId="{2D1D1FE0-CAB5-42E8-AE5D-63C7F310071F}" destId="{6AEA6F5A-BCC9-46D0-8CD8-DA5D816517CB}" srcOrd="4" destOrd="0" presId="urn:microsoft.com/office/officeart/2005/8/layout/default"/>
    <dgm:cxn modelId="{35819BD4-E514-412A-B12F-5DCE1BAEE767}" type="presParOf" srcId="{2D1D1FE0-CAB5-42E8-AE5D-63C7F310071F}" destId="{DE9CFCA4-35EE-42DE-ACC1-B5ED14F15A10}" srcOrd="5" destOrd="0" presId="urn:microsoft.com/office/officeart/2005/8/layout/default"/>
    <dgm:cxn modelId="{36D26C65-AA69-476B-BD71-9D60AFF88E12}" type="presParOf" srcId="{2D1D1FE0-CAB5-42E8-AE5D-63C7F310071F}" destId="{2ED64490-CF15-420E-91F8-94F84E093E6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9A3275-3D29-4620-9E18-DE911A5D77A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ACF88368-C79A-49D0-A888-91C61AEB7807}">
      <dgm:prSet phldrT="[Текст]"/>
      <dgm:spPr/>
      <dgm:t>
        <a:bodyPr/>
        <a:lstStyle/>
        <a:p>
          <a:r>
            <a:rPr lang="ru-RU" dirty="0" smtClean="0"/>
            <a:t>отбор работников производится на основе испытательного срока;</a:t>
          </a:r>
          <a:endParaRPr lang="ru-RU" dirty="0"/>
        </a:p>
      </dgm:t>
    </dgm:pt>
    <dgm:pt modelId="{7C0E20E4-6ADD-412B-8105-E5D4857822BD}" type="parTrans" cxnId="{78726A4C-3B6C-4C90-9A90-B35BC1776269}">
      <dgm:prSet/>
      <dgm:spPr/>
      <dgm:t>
        <a:bodyPr/>
        <a:lstStyle/>
        <a:p>
          <a:endParaRPr lang="ru-RU"/>
        </a:p>
      </dgm:t>
    </dgm:pt>
    <dgm:pt modelId="{F4D3600E-46DD-47D8-971D-B152E016FFBB}" type="sibTrans" cxnId="{78726A4C-3B6C-4C90-9A90-B35BC1776269}">
      <dgm:prSet/>
      <dgm:spPr/>
      <dgm:t>
        <a:bodyPr/>
        <a:lstStyle/>
        <a:p>
          <a:endParaRPr lang="ru-RU"/>
        </a:p>
      </dgm:t>
    </dgm:pt>
    <dgm:pt modelId="{B53157CA-72B0-4EEF-9088-F8B9EE21B1FA}">
      <dgm:prSet/>
      <dgm:spPr/>
      <dgm:t>
        <a:bodyPr/>
        <a:lstStyle/>
        <a:p>
          <a:r>
            <a:rPr lang="ru-RU" smtClean="0"/>
            <a:t>обучение строится на повышении профессионального уровня знаний;</a:t>
          </a:r>
          <a:endParaRPr lang="ru-RU"/>
        </a:p>
      </dgm:t>
    </dgm:pt>
    <dgm:pt modelId="{9A61C2B6-6B1B-4D9E-8C8D-074DD298E24D}" type="parTrans" cxnId="{BB7D406A-44CD-4EF4-A6DE-720964004845}">
      <dgm:prSet/>
      <dgm:spPr/>
      <dgm:t>
        <a:bodyPr/>
        <a:lstStyle/>
        <a:p>
          <a:endParaRPr lang="ru-RU"/>
        </a:p>
      </dgm:t>
    </dgm:pt>
    <dgm:pt modelId="{AFBCF2F3-7D4C-4238-A8AB-E00B785007B7}" type="sibTrans" cxnId="{BB7D406A-44CD-4EF4-A6DE-720964004845}">
      <dgm:prSet/>
      <dgm:spPr/>
      <dgm:t>
        <a:bodyPr/>
        <a:lstStyle/>
        <a:p>
          <a:endParaRPr lang="ru-RU"/>
        </a:p>
      </dgm:t>
    </dgm:pt>
    <dgm:pt modelId="{38B032D4-703D-4EEA-B71E-7AC6338E2DBE}">
      <dgm:prSet/>
      <dgm:spPr/>
      <dgm:t>
        <a:bodyPr/>
        <a:lstStyle/>
        <a:p>
          <a:r>
            <a:rPr lang="ru-RU" dirty="0" smtClean="0"/>
            <a:t>поощрения включают как материальные выплаты так и мероприятия морального характера</a:t>
          </a:r>
          <a:endParaRPr lang="ru-RU" dirty="0"/>
        </a:p>
      </dgm:t>
    </dgm:pt>
    <dgm:pt modelId="{88BDCD4F-2CEB-45C8-AEF6-19B132A50111}" type="parTrans" cxnId="{1A4A885C-6486-4837-83C4-EFAB47E17614}">
      <dgm:prSet/>
      <dgm:spPr/>
      <dgm:t>
        <a:bodyPr/>
        <a:lstStyle/>
        <a:p>
          <a:endParaRPr lang="ru-RU"/>
        </a:p>
      </dgm:t>
    </dgm:pt>
    <dgm:pt modelId="{79C9B895-B99E-4154-93C0-1A6D488809BA}" type="sibTrans" cxnId="{1A4A885C-6486-4837-83C4-EFAB47E17614}">
      <dgm:prSet/>
      <dgm:spPr/>
      <dgm:t>
        <a:bodyPr/>
        <a:lstStyle/>
        <a:p>
          <a:endParaRPr lang="ru-RU"/>
        </a:p>
      </dgm:t>
    </dgm:pt>
    <dgm:pt modelId="{BEFB547C-262B-4D23-83F2-97E6E7871241}" type="pres">
      <dgm:prSet presAssocID="{E59A3275-3D29-4620-9E18-DE911A5D77A5}" presName="CompostProcess" presStyleCnt="0">
        <dgm:presLayoutVars>
          <dgm:dir/>
          <dgm:resizeHandles val="exact"/>
        </dgm:presLayoutVars>
      </dgm:prSet>
      <dgm:spPr/>
    </dgm:pt>
    <dgm:pt modelId="{80AB716C-6F9B-49B5-BC0D-BEB57A5279B5}" type="pres">
      <dgm:prSet presAssocID="{E59A3275-3D29-4620-9E18-DE911A5D77A5}" presName="arrow" presStyleLbl="bgShp" presStyleIdx="0" presStyleCnt="1"/>
      <dgm:spPr/>
    </dgm:pt>
    <dgm:pt modelId="{1EE4425F-2E40-4293-963D-01AA9689D90A}" type="pres">
      <dgm:prSet presAssocID="{E59A3275-3D29-4620-9E18-DE911A5D77A5}" presName="linearProcess" presStyleCnt="0"/>
      <dgm:spPr/>
    </dgm:pt>
    <dgm:pt modelId="{854DC77A-71CB-442F-8A0C-4B2028604F2E}" type="pres">
      <dgm:prSet presAssocID="{ACF88368-C79A-49D0-A888-91C61AEB7807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704AD0-22C9-4871-ABEF-42DE7AFD29E7}" type="pres">
      <dgm:prSet presAssocID="{F4D3600E-46DD-47D8-971D-B152E016FFBB}" presName="sibTrans" presStyleCnt="0"/>
      <dgm:spPr/>
    </dgm:pt>
    <dgm:pt modelId="{5D34109C-9A6D-4C9B-851E-CFA4DC651865}" type="pres">
      <dgm:prSet presAssocID="{B53157CA-72B0-4EEF-9088-F8B9EE21B1FA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06B6D3-3CE0-4DE3-A261-94318851D6B7}" type="pres">
      <dgm:prSet presAssocID="{AFBCF2F3-7D4C-4238-A8AB-E00B785007B7}" presName="sibTrans" presStyleCnt="0"/>
      <dgm:spPr/>
    </dgm:pt>
    <dgm:pt modelId="{7AA53915-7B0C-4E3D-AB9C-C834C5E2621F}" type="pres">
      <dgm:prSet presAssocID="{38B032D4-703D-4EEA-B71E-7AC6338E2DBE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3FA843B-1B0D-4A22-A875-316DE508A902}" type="presOf" srcId="{38B032D4-703D-4EEA-B71E-7AC6338E2DBE}" destId="{7AA53915-7B0C-4E3D-AB9C-C834C5E2621F}" srcOrd="0" destOrd="0" presId="urn:microsoft.com/office/officeart/2005/8/layout/hProcess9"/>
    <dgm:cxn modelId="{1A4A885C-6486-4837-83C4-EFAB47E17614}" srcId="{E59A3275-3D29-4620-9E18-DE911A5D77A5}" destId="{38B032D4-703D-4EEA-B71E-7AC6338E2DBE}" srcOrd="2" destOrd="0" parTransId="{88BDCD4F-2CEB-45C8-AEF6-19B132A50111}" sibTransId="{79C9B895-B99E-4154-93C0-1A6D488809BA}"/>
    <dgm:cxn modelId="{F1E0D430-09BD-44FE-B1F9-785C241B010B}" type="presOf" srcId="{B53157CA-72B0-4EEF-9088-F8B9EE21B1FA}" destId="{5D34109C-9A6D-4C9B-851E-CFA4DC651865}" srcOrd="0" destOrd="0" presId="urn:microsoft.com/office/officeart/2005/8/layout/hProcess9"/>
    <dgm:cxn modelId="{BB7D406A-44CD-4EF4-A6DE-720964004845}" srcId="{E59A3275-3D29-4620-9E18-DE911A5D77A5}" destId="{B53157CA-72B0-4EEF-9088-F8B9EE21B1FA}" srcOrd="1" destOrd="0" parTransId="{9A61C2B6-6B1B-4D9E-8C8D-074DD298E24D}" sibTransId="{AFBCF2F3-7D4C-4238-A8AB-E00B785007B7}"/>
    <dgm:cxn modelId="{78726A4C-3B6C-4C90-9A90-B35BC1776269}" srcId="{E59A3275-3D29-4620-9E18-DE911A5D77A5}" destId="{ACF88368-C79A-49D0-A888-91C61AEB7807}" srcOrd="0" destOrd="0" parTransId="{7C0E20E4-6ADD-412B-8105-E5D4857822BD}" sibTransId="{F4D3600E-46DD-47D8-971D-B152E016FFBB}"/>
    <dgm:cxn modelId="{44A14BA1-9D82-4B26-BE6A-3E621053F1AF}" type="presOf" srcId="{E59A3275-3D29-4620-9E18-DE911A5D77A5}" destId="{BEFB547C-262B-4D23-83F2-97E6E7871241}" srcOrd="0" destOrd="0" presId="urn:microsoft.com/office/officeart/2005/8/layout/hProcess9"/>
    <dgm:cxn modelId="{3F37842C-DA65-4762-846C-E3A9185A1AED}" type="presOf" srcId="{ACF88368-C79A-49D0-A888-91C61AEB7807}" destId="{854DC77A-71CB-442F-8A0C-4B2028604F2E}" srcOrd="0" destOrd="0" presId="urn:microsoft.com/office/officeart/2005/8/layout/hProcess9"/>
    <dgm:cxn modelId="{E8228691-2904-496D-A26E-21B26C1F0E42}" type="presParOf" srcId="{BEFB547C-262B-4D23-83F2-97E6E7871241}" destId="{80AB716C-6F9B-49B5-BC0D-BEB57A5279B5}" srcOrd="0" destOrd="0" presId="urn:microsoft.com/office/officeart/2005/8/layout/hProcess9"/>
    <dgm:cxn modelId="{37A1A32E-67E3-4622-8DF9-363246EB6538}" type="presParOf" srcId="{BEFB547C-262B-4D23-83F2-97E6E7871241}" destId="{1EE4425F-2E40-4293-963D-01AA9689D90A}" srcOrd="1" destOrd="0" presId="urn:microsoft.com/office/officeart/2005/8/layout/hProcess9"/>
    <dgm:cxn modelId="{DB2A56B9-7563-4ECE-AB41-3E8321F86756}" type="presParOf" srcId="{1EE4425F-2E40-4293-963D-01AA9689D90A}" destId="{854DC77A-71CB-442F-8A0C-4B2028604F2E}" srcOrd="0" destOrd="0" presId="urn:microsoft.com/office/officeart/2005/8/layout/hProcess9"/>
    <dgm:cxn modelId="{2FA6021D-9905-42D6-86D0-A29BA62D973E}" type="presParOf" srcId="{1EE4425F-2E40-4293-963D-01AA9689D90A}" destId="{63704AD0-22C9-4871-ABEF-42DE7AFD29E7}" srcOrd="1" destOrd="0" presId="urn:microsoft.com/office/officeart/2005/8/layout/hProcess9"/>
    <dgm:cxn modelId="{769BC4B6-3144-434C-97F7-81C104150AB9}" type="presParOf" srcId="{1EE4425F-2E40-4293-963D-01AA9689D90A}" destId="{5D34109C-9A6D-4C9B-851E-CFA4DC651865}" srcOrd="2" destOrd="0" presId="urn:microsoft.com/office/officeart/2005/8/layout/hProcess9"/>
    <dgm:cxn modelId="{B076BC99-A4C2-4596-9122-79319AABBD0D}" type="presParOf" srcId="{1EE4425F-2E40-4293-963D-01AA9689D90A}" destId="{3006B6D3-3CE0-4DE3-A261-94318851D6B7}" srcOrd="3" destOrd="0" presId="urn:microsoft.com/office/officeart/2005/8/layout/hProcess9"/>
    <dgm:cxn modelId="{067CE0C3-0BFB-473D-BF12-314F32282354}" type="presParOf" srcId="{1EE4425F-2E40-4293-963D-01AA9689D90A}" destId="{7AA53915-7B0C-4E3D-AB9C-C834C5E2621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4E5573-C721-45ED-8B8A-EBC28946F335}">
      <dsp:nvSpPr>
        <dsp:cNvPr id="0" name=""/>
        <dsp:cNvSpPr/>
      </dsp:nvSpPr>
      <dsp:spPr>
        <a:xfrm>
          <a:off x="0" y="0"/>
          <a:ext cx="8072494" cy="165021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76200" cap="flat" cmpd="thickThin" algn="ctr">
          <a:solidFill>
            <a:srgbClr val="003300">
              <a:alpha val="80000"/>
            </a:srgbClr>
          </a:solidFill>
          <a:prstDash val="solid"/>
          <a:miter/>
        </a:ln>
        <a:effectLst/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003300"/>
              </a:solidFill>
              <a:latin typeface="Georgia" pitchFamily="18" charset="0"/>
              <a:cs typeface="Times New Roman" pitchFamily="18" charset="0"/>
            </a:rPr>
            <a:t>Цели и задачи деятельности ООО «Лидер» </a:t>
          </a:r>
          <a:endParaRPr lang="ru-RU" sz="2400" b="1" kern="1200" dirty="0">
            <a:solidFill>
              <a:srgbClr val="003300"/>
            </a:solidFill>
            <a:latin typeface="Georgia" pitchFamily="18" charset="0"/>
            <a:cs typeface="Times New Roman" pitchFamily="18" charset="0"/>
          </a:endParaRPr>
        </a:p>
      </dsp:txBody>
      <dsp:txXfrm>
        <a:off x="0" y="0"/>
        <a:ext cx="8072494" cy="1650217"/>
      </dsp:txXfrm>
    </dsp:sp>
    <dsp:sp modelId="{7A151F57-5B19-437F-9B39-6D6568BE03FA}">
      <dsp:nvSpPr>
        <dsp:cNvPr id="0" name=""/>
        <dsp:cNvSpPr/>
      </dsp:nvSpPr>
      <dsp:spPr>
        <a:xfrm>
          <a:off x="0" y="1650217"/>
          <a:ext cx="2018123" cy="346545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76200" cap="flat" cmpd="thickThin" algn="ctr">
          <a:solidFill>
            <a:srgbClr val="003300">
              <a:alpha val="80000"/>
            </a:srgbClr>
          </a:solidFill>
          <a:prstDash val="solid"/>
          <a:miter/>
        </a:ln>
        <a:effectLst/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Основными целями фирмы, к которым она будет стремиться, являются достижение доли фирмы на существующем рынке и получение чистой прибыли </a:t>
          </a:r>
          <a:endParaRPr lang="ru-RU" sz="1600" b="1" kern="1200" dirty="0">
            <a:solidFill>
              <a:srgbClr val="0033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1650217"/>
        <a:ext cx="2018123" cy="3465457"/>
      </dsp:txXfrm>
    </dsp:sp>
    <dsp:sp modelId="{19CCA941-4D00-40C2-BFED-C35BBC6B8D65}">
      <dsp:nvSpPr>
        <dsp:cNvPr id="0" name=""/>
        <dsp:cNvSpPr/>
      </dsp:nvSpPr>
      <dsp:spPr>
        <a:xfrm>
          <a:off x="2018123" y="1650217"/>
          <a:ext cx="2018123" cy="346545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76200" cap="flat" cmpd="thickThin" algn="ctr">
          <a:solidFill>
            <a:srgbClr val="003300">
              <a:alpha val="80000"/>
            </a:srgbClr>
          </a:solidFill>
          <a:prstDash val="solid"/>
          <a:miter/>
        </a:ln>
        <a:effectLst/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При этом ООО «Лидер»  намерено охватить своей продукцией не менее 30% рынка области</a:t>
          </a:r>
          <a:endParaRPr lang="ru-RU" sz="1600" b="1" kern="1200" dirty="0">
            <a:solidFill>
              <a:srgbClr val="0033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018123" y="1650217"/>
        <a:ext cx="2018123" cy="3465457"/>
      </dsp:txXfrm>
    </dsp:sp>
    <dsp:sp modelId="{DEA26DB6-98C3-48B0-A6CB-20147A0F53AB}">
      <dsp:nvSpPr>
        <dsp:cNvPr id="0" name=""/>
        <dsp:cNvSpPr/>
      </dsp:nvSpPr>
      <dsp:spPr>
        <a:xfrm>
          <a:off x="4036246" y="1650217"/>
          <a:ext cx="2018123" cy="346545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76200" cap="flat" cmpd="thickThin" algn="ctr">
          <a:solidFill>
            <a:srgbClr val="003300">
              <a:alpha val="80000"/>
            </a:srgbClr>
          </a:solidFill>
          <a:prstDash val="solid"/>
          <a:miter/>
        </a:ln>
        <a:effectLst/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Дальнейшее проникновение вширь и вглубь на рынок </a:t>
          </a:r>
          <a:r>
            <a:rPr lang="ru-RU" sz="1600" b="1" kern="1200" dirty="0" err="1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Северо</a:t>
          </a:r>
          <a:r>
            <a:rPr lang="ru-RU" sz="1600" b="1" kern="1200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- Кавказского региона </a:t>
          </a:r>
          <a:r>
            <a:rPr lang="ru-RU" sz="1600" b="1" kern="1200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  <a:sym typeface="Symbol"/>
            </a:rPr>
            <a:t></a:t>
          </a:r>
          <a:r>
            <a:rPr lang="ru-RU" sz="1600" b="1" kern="1200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 цель предприятия на последующих этапах развития</a:t>
          </a:r>
          <a:endParaRPr lang="ru-RU" sz="1600" b="1" kern="1200" dirty="0">
            <a:solidFill>
              <a:srgbClr val="0033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36246" y="1650217"/>
        <a:ext cx="2018123" cy="3465457"/>
      </dsp:txXfrm>
    </dsp:sp>
    <dsp:sp modelId="{2A57E8A4-E5AD-4CC7-B7F6-B0C1DF3E76EC}">
      <dsp:nvSpPr>
        <dsp:cNvPr id="0" name=""/>
        <dsp:cNvSpPr/>
      </dsp:nvSpPr>
      <dsp:spPr>
        <a:xfrm>
          <a:off x="6054370" y="1650217"/>
          <a:ext cx="2018123" cy="346545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76200" cap="flat" cmpd="thickThin" algn="ctr">
          <a:solidFill>
            <a:srgbClr val="003300">
              <a:alpha val="80000"/>
            </a:srgbClr>
          </a:solidFill>
          <a:prstDash val="solid"/>
          <a:miter/>
        </a:ln>
        <a:effectLst/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rPr>
            <a:t>Руководство фирмой в своей деятельности ориентируется на изучение потребностей и запросов потребителей и одной из главных задач считает повышение качества производимой продукции</a:t>
          </a:r>
          <a:endParaRPr lang="ru-RU" sz="1600" b="1" kern="1200" dirty="0">
            <a:solidFill>
              <a:srgbClr val="0033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54370" y="1650217"/>
        <a:ext cx="2018123" cy="3465457"/>
      </dsp:txXfrm>
    </dsp:sp>
    <dsp:sp modelId="{55A6417E-B100-4B0F-9785-BDA2EB1D8DBC}">
      <dsp:nvSpPr>
        <dsp:cNvPr id="0" name=""/>
        <dsp:cNvSpPr/>
      </dsp:nvSpPr>
      <dsp:spPr>
        <a:xfrm>
          <a:off x="0" y="5115675"/>
          <a:ext cx="8072494" cy="38505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DD1704E-7D67-4584-8011-C735837D402E}">
      <dsp:nvSpPr>
        <dsp:cNvPr id="0" name=""/>
        <dsp:cNvSpPr/>
      </dsp:nvSpPr>
      <dsp:spPr>
        <a:xfrm>
          <a:off x="758" y="714376"/>
          <a:ext cx="2958851" cy="21436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Фирма «Лидер» является производителем материалов для отделки и облицовки каминов, саун, ванных комнат, бассейнов, фонтанов, дренажных и ирригационных систем. Кроме того, выпускает и предметы комнатной обстановки в виде бра, кувшинов, солнечных часов, ваз, кофейных наборов.</a:t>
          </a:r>
          <a:endParaRPr lang="ru-RU" sz="1300" b="1" kern="1200" dirty="0"/>
        </a:p>
      </dsp:txBody>
      <dsp:txXfrm>
        <a:off x="758" y="714376"/>
        <a:ext cx="2958851" cy="2143652"/>
      </dsp:txXfrm>
    </dsp:sp>
    <dsp:sp modelId="{8B2AA74D-F51A-4E9E-AEED-2D10619ABD26}">
      <dsp:nvSpPr>
        <dsp:cNvPr id="0" name=""/>
        <dsp:cNvSpPr/>
      </dsp:nvSpPr>
      <dsp:spPr>
        <a:xfrm>
          <a:off x="3255495" y="714376"/>
          <a:ext cx="2958851" cy="21436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Одно из направлений деятельности фирмы </a:t>
          </a:r>
          <a:r>
            <a:rPr lang="ru-RU" sz="1300" b="1" kern="1200" dirty="0" smtClean="0">
              <a:sym typeface="Symbol"/>
            </a:rPr>
            <a:t></a:t>
          </a:r>
          <a:r>
            <a:rPr lang="ru-RU" sz="1300" b="1" kern="1200" dirty="0" smtClean="0"/>
            <a:t> создание интерьера для представительств различных банков, компаний и магазинов, что связано с динамичным развитием этой сферы. Определенный рынок сбыта создает строительство коттеджей лицами с высокими доходами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3255495" y="714376"/>
        <a:ext cx="2958851" cy="2143652"/>
      </dsp:txXfrm>
    </dsp:sp>
    <dsp:sp modelId="{6AEA6F5A-BCC9-46D0-8CD8-DA5D816517CB}">
      <dsp:nvSpPr>
        <dsp:cNvPr id="0" name=""/>
        <dsp:cNvSpPr/>
      </dsp:nvSpPr>
      <dsp:spPr>
        <a:xfrm>
          <a:off x="758" y="3153914"/>
          <a:ext cx="2958851" cy="17753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Вместе с тем, по мере развития ООО « Лидер» будет готово работать напрямую с потенциальными потребителями, для чего прорабатываются варианты открытия сети фирменных магазинов.</a:t>
          </a:r>
          <a:endParaRPr lang="ru-RU" sz="1300" b="1" kern="1200" dirty="0"/>
        </a:p>
      </dsp:txBody>
      <dsp:txXfrm>
        <a:off x="758" y="3153914"/>
        <a:ext cx="2958851" cy="1775311"/>
      </dsp:txXfrm>
    </dsp:sp>
    <dsp:sp modelId="{2ED64490-CF15-420E-91F8-94F84E093E68}">
      <dsp:nvSpPr>
        <dsp:cNvPr id="0" name=""/>
        <dsp:cNvSpPr/>
      </dsp:nvSpPr>
      <dsp:spPr>
        <a:xfrm>
          <a:off x="3255495" y="3153914"/>
          <a:ext cx="2958851" cy="17753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Перспективным направлением деятельности предприятия является организация производства на основе промыслов прикладной резьбы и росписи по дереву. </a:t>
          </a:r>
          <a:endParaRPr lang="ru-RU" sz="1300" b="1" kern="1200" dirty="0"/>
        </a:p>
      </dsp:txBody>
      <dsp:txXfrm>
        <a:off x="3255495" y="3153914"/>
        <a:ext cx="2958851" cy="177531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AB716C-6F9B-49B5-BC0D-BEB57A5279B5}">
      <dsp:nvSpPr>
        <dsp:cNvPr id="0" name=""/>
        <dsp:cNvSpPr/>
      </dsp:nvSpPr>
      <dsp:spPr>
        <a:xfrm>
          <a:off x="642941" y="0"/>
          <a:ext cx="7286676" cy="328612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4DC77A-71CB-442F-8A0C-4B2028604F2E}">
      <dsp:nvSpPr>
        <dsp:cNvPr id="0" name=""/>
        <dsp:cNvSpPr/>
      </dsp:nvSpPr>
      <dsp:spPr>
        <a:xfrm>
          <a:off x="9208" y="985837"/>
          <a:ext cx="2759292" cy="1314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отбор работников производится на основе испытательного срока;</a:t>
          </a:r>
          <a:endParaRPr lang="ru-RU" sz="1600" kern="1200" dirty="0"/>
        </a:p>
      </dsp:txBody>
      <dsp:txXfrm>
        <a:off x="9208" y="985837"/>
        <a:ext cx="2759292" cy="1314449"/>
      </dsp:txXfrm>
    </dsp:sp>
    <dsp:sp modelId="{5D34109C-9A6D-4C9B-851E-CFA4DC651865}">
      <dsp:nvSpPr>
        <dsp:cNvPr id="0" name=""/>
        <dsp:cNvSpPr/>
      </dsp:nvSpPr>
      <dsp:spPr>
        <a:xfrm>
          <a:off x="2906633" y="985837"/>
          <a:ext cx="2759292" cy="1314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/>
            <a:t>обучение строится на повышении профессионального уровня знаний;</a:t>
          </a:r>
          <a:endParaRPr lang="ru-RU" sz="1600" kern="1200"/>
        </a:p>
      </dsp:txBody>
      <dsp:txXfrm>
        <a:off x="2906633" y="985837"/>
        <a:ext cx="2759292" cy="1314449"/>
      </dsp:txXfrm>
    </dsp:sp>
    <dsp:sp modelId="{7AA53915-7B0C-4E3D-AB9C-C834C5E2621F}">
      <dsp:nvSpPr>
        <dsp:cNvPr id="0" name=""/>
        <dsp:cNvSpPr/>
      </dsp:nvSpPr>
      <dsp:spPr>
        <a:xfrm>
          <a:off x="5804058" y="985837"/>
          <a:ext cx="2759292" cy="1314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поощрения включают как материальные выплаты так и мероприятия морального характера</a:t>
          </a:r>
          <a:endParaRPr lang="ru-RU" sz="1600" kern="1200" dirty="0"/>
        </a:p>
      </dsp:txBody>
      <dsp:txXfrm>
        <a:off x="5804058" y="985837"/>
        <a:ext cx="2759292" cy="13144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resh title.png"/>
          <p:cNvPicPr>
            <a:picLocks noChangeAspect="1"/>
          </p:cNvPicPr>
          <p:nvPr/>
        </p:nvPicPr>
        <p:blipFill>
          <a:blip r:embed="rId2" cstate="print"/>
          <a:srcRect b="39771"/>
          <a:stretch>
            <a:fillRect/>
          </a:stretch>
        </p:blipFill>
        <p:spPr bwMode="auto">
          <a:xfrm>
            <a:off x="0" y="1566863"/>
            <a:ext cx="9144000" cy="224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Fresh title.png"/>
          <p:cNvPicPr>
            <a:picLocks noChangeAspect="1"/>
          </p:cNvPicPr>
          <p:nvPr/>
        </p:nvPicPr>
        <p:blipFill>
          <a:blip r:embed="rId2" cstate="print"/>
          <a:srcRect t="33632" b="59389"/>
          <a:stretch>
            <a:fillRect/>
          </a:stretch>
        </p:blipFill>
        <p:spPr bwMode="auto">
          <a:xfrm>
            <a:off x="0" y="6597650"/>
            <a:ext cx="9144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34035"/>
            <a:ext cx="7772400" cy="1470025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114800"/>
            <a:ext cx="5257800" cy="1371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6324600" y="6288088"/>
            <a:ext cx="19812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7EA49034-D957-4942-8A4B-66C83B2C66F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6288088"/>
            <a:ext cx="289560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0" y="6288088"/>
            <a:ext cx="685800" cy="365125"/>
          </a:xfrm>
        </p:spPr>
        <p:txBody>
          <a:bodyPr/>
          <a:lstStyle>
            <a:lvl1pPr>
              <a:defRPr sz="11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1403E30-AEE4-47D9-B08F-19ED32281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10C2B-E554-41E3-B8E1-2F8B3E066B2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2AD6B-67CD-475C-9E20-2AA83B9268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resh section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67138"/>
            <a:ext cx="9144000" cy="309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353" y="2819400"/>
            <a:ext cx="7772400" cy="18288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6000" b="1" kern="1200">
                <a:solidFill>
                  <a:schemeClr val="tx1">
                    <a:alpha val="90000"/>
                  </a:schemeClr>
                </a:solidFill>
                <a:effectLst>
                  <a:innerShdw blurRad="38100">
                    <a:schemeClr val="tx1">
                      <a:lumMod val="85000"/>
                    </a:scheme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2353" y="5257800"/>
            <a:ext cx="7772400" cy="685800"/>
          </a:xfrm>
        </p:spPr>
        <p:txBody>
          <a:bodyPr rtlCol="0">
            <a:normAutofit/>
          </a:bodyPr>
          <a:lstStyle>
            <a:lvl1pPr marL="0" indent="0" algn="l" defTabSz="914400" rtl="0" eaLnBrk="1" latinLnBrk="0" hangingPunct="1">
              <a:spcBef>
                <a:spcPts val="0"/>
              </a:spcBef>
              <a:buFont typeface="Wingdings" pitchFamily="2" charset="2"/>
              <a:buNone/>
              <a:defRPr sz="16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73100" y="6553200"/>
            <a:ext cx="1981200" cy="2317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74A6B-B376-4082-B0BB-8092962AB68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1088" y="6553200"/>
            <a:ext cx="2895600" cy="23177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59700" y="6553200"/>
            <a:ext cx="685800" cy="2317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E542F-2B70-4A11-8E67-A3161D2601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63706" y="2070100"/>
            <a:ext cx="3429000" cy="37385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0259" y="2070100"/>
            <a:ext cx="3429000" cy="37385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5CB68-3DEE-4908-8157-A2020E3A0BB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BAA86-9F35-4D80-A92F-CC8B0FD360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/>
          <p:nvPr/>
        </p:nvSpPr>
        <p:spPr>
          <a:xfrm>
            <a:off x="4675188" y="1841500"/>
            <a:ext cx="3505200" cy="3962400"/>
          </a:xfrm>
          <a:prstGeom prst="rect">
            <a:avLst/>
          </a:pr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Rectangle 9"/>
          <p:cNvSpPr/>
          <p:nvPr/>
        </p:nvSpPr>
        <p:spPr>
          <a:xfrm>
            <a:off x="990600" y="1841500"/>
            <a:ext cx="3505200" cy="3962400"/>
          </a:xfrm>
          <a:prstGeom prst="rect">
            <a:avLst/>
          </a:pr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435" y="1809750"/>
            <a:ext cx="3429000" cy="639762"/>
          </a:xfrm>
          <a:noFill/>
        </p:spPr>
        <p:txBody>
          <a:bodyPr tIns="91440" bIns="91440" rtlCol="0" anchor="ctr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2200" b="1" kern="1200">
                <a:solidFill>
                  <a:schemeClr val="tx1">
                    <a:alpha val="90000"/>
                  </a:schemeClr>
                </a:solidFill>
                <a:effectLst>
                  <a:innerShdw blurRad="38100">
                    <a:schemeClr val="tx1">
                      <a:lumMod val="85000"/>
                    </a:schemeClr>
                  </a:inn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7494" y="1809750"/>
            <a:ext cx="3429000" cy="639762"/>
          </a:xfrm>
          <a:noFill/>
        </p:spPr>
        <p:txBody>
          <a:bodyPr tIns="91440" bIns="91440" rtlCol="0" anchor="ctr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2200" b="1" kern="1200">
                <a:solidFill>
                  <a:schemeClr val="tx1">
                    <a:alpha val="90000"/>
                  </a:schemeClr>
                </a:solidFill>
                <a:effectLst>
                  <a:innerShdw blurRad="38100">
                    <a:schemeClr val="tx1">
                      <a:lumMod val="85000"/>
                    </a:schemeClr>
                  </a:inn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7494" y="2590800"/>
            <a:ext cx="3429000" cy="32178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5435" y="2590800"/>
            <a:ext cx="3429000" cy="32178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904F0-059A-404D-A9D2-9400EED4E92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D6459-3A93-41B0-A885-5D1959DC4A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8290A-1782-4912-90FE-E06630F4B99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8A0C4-0752-43EB-BC5C-A5346D1545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3EDF7-E096-4A70-8F8B-92A7B0577FA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9B5A4-DB7A-4993-A84A-413D26033B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500" y="4498848"/>
            <a:ext cx="7223760" cy="86868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>
                    <a:alpha val="90000"/>
                  </a:schemeClr>
                </a:solidFill>
                <a:effectLst>
                  <a:innerShdw blurRad="38100">
                    <a:schemeClr val="tx1">
                      <a:lumMod val="85000"/>
                    </a:scheme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2500" y="1673352"/>
            <a:ext cx="7223760" cy="258775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2500" y="5367528"/>
            <a:ext cx="7223760" cy="804672"/>
          </a:xfrm>
        </p:spPr>
        <p:txBody>
          <a:bodyPr rtlCol="0">
            <a:normAutofit/>
          </a:bodyPr>
          <a:lstStyle>
            <a:lvl1pPr marL="0" indent="0">
              <a:buNone/>
              <a:defRPr sz="16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D82E2-41C2-48B0-83D5-F37F47708CA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C07CA-9525-4AE7-A0F0-24FDEA4CD2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500" y="4495800"/>
            <a:ext cx="7219950" cy="871538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>
                    <a:alpha val="90000"/>
                  </a:schemeClr>
                </a:solidFill>
                <a:effectLst>
                  <a:innerShdw blurRad="38100">
                    <a:schemeClr val="tx1">
                      <a:lumMod val="85000"/>
                    </a:scheme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52500" y="1676400"/>
            <a:ext cx="7219950" cy="2590800"/>
          </a:xfrm>
          <a:ln w="127000">
            <a:solidFill>
              <a:srgbClr val="FFFFFF">
                <a:alpha val="10000"/>
              </a:srgbClr>
            </a:solidFill>
            <a:miter lim="800000"/>
          </a:ln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2500" y="5367338"/>
            <a:ext cx="7223760" cy="80486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24E47-AE69-4010-A7BC-A87E70C9D75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9F3F3-E098-466A-B8C0-DD6E453C6E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0F70B-8417-4E03-A2BD-4924DFE2D3B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35798-BB6C-4A1F-A359-C052D79AD8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1600200"/>
            <a:ext cx="17526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1600200"/>
            <a:ext cx="5257800" cy="45259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1DC20-4D50-4685-80C0-4846475F336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EFC4A-42E3-4878-8376-52A5A97CD8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Fresh Master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3100" y="188913"/>
            <a:ext cx="7797800" cy="14605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52500" y="2057400"/>
            <a:ext cx="7239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2500" y="6553200"/>
            <a:ext cx="1828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3E6546-6B9F-41D9-A605-435431ED1F4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53200"/>
            <a:ext cx="2895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77100" y="6553200"/>
            <a:ext cx="914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B58E0A3-744E-4B25-9AA3-CE5ABB4961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703" r:id="rId2"/>
    <p:sldLayoutId id="2147483712" r:id="rId3"/>
    <p:sldLayoutId id="2147483704" r:id="rId4"/>
    <p:sldLayoutId id="2147483713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400" b="1" kern="1200">
          <a:solidFill>
            <a:srgbClr val="FFFFFF"/>
          </a:solidFill>
          <a:effectLst>
            <a:innerShdw blurRad="38100">
              <a:schemeClr val="tx1">
                <a:lumMod val="85000"/>
              </a:scheme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FFFFFF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FFFFFF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FFFFFF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FFFFFF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400" b="1">
          <a:solidFill>
            <a:srgbClr val="FFFFFF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400" b="1">
          <a:solidFill>
            <a:srgbClr val="FFFFFF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400" b="1">
          <a:solidFill>
            <a:srgbClr val="FFFFFF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400" b="1">
          <a:solidFill>
            <a:srgbClr val="FFFFFF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ts val="1800"/>
        </a:spcBef>
        <a:spcAft>
          <a:spcPct val="0"/>
        </a:spcAft>
        <a:buFont typeface="Wingdings" pitchFamily="2" charset="2"/>
        <a:buChar char="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ts val="1800"/>
        </a:spcBef>
        <a:spcAft>
          <a:spcPct val="0"/>
        </a:spcAft>
        <a:buFont typeface="Wingdings" pitchFamily="2" charset="2"/>
        <a:buChar char="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ts val="1800"/>
        </a:spcBef>
        <a:spcAft>
          <a:spcPct val="0"/>
        </a:spcAft>
        <a:buFont typeface="Wingdings" pitchFamily="2" charset="2"/>
        <a:buChar char="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ts val="1800"/>
        </a:spcBef>
        <a:spcAft>
          <a:spcPct val="0"/>
        </a:spcAft>
        <a:buFont typeface="Wingdings" pitchFamily="2" charset="2"/>
        <a:buChar char="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ts val="1800"/>
        </a:spcBef>
        <a:spcAft>
          <a:spcPct val="0"/>
        </a:spcAft>
        <a:buFont typeface="Wingdings" pitchFamily="2" charset="2"/>
        <a:buChar char="R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1800"/>
        </a:spcBef>
        <a:buFont typeface="Wingdings" pitchFamily="2" charset="2"/>
        <a:buChar char="R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1800"/>
        </a:spcBef>
        <a:buFont typeface="Wingdings" pitchFamily="2" charset="2"/>
        <a:buChar char="R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1800"/>
        </a:spcBef>
        <a:buFont typeface="Wingdings" pitchFamily="2" charset="2"/>
        <a:buChar char="R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1800"/>
        </a:spcBef>
        <a:buFont typeface="Wingdings" pitchFamily="2" charset="2"/>
        <a:buChar char="R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1279.ua.all-biz.info/cat.php?oid=498846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7166"/>
            <a:ext cx="7772400" cy="264320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700" dirty="0" smtClean="0">
                <a:solidFill>
                  <a:srgbClr val="003300"/>
                </a:solidFill>
                <a:latin typeface="Georgia" pitchFamily="18" charset="0"/>
              </a:rPr>
              <a:t>Бизнес- план инвестиционного проекта </a:t>
            </a:r>
            <a:br>
              <a:rPr lang="ru-RU" sz="2700" dirty="0" smtClean="0">
                <a:solidFill>
                  <a:srgbClr val="003300"/>
                </a:solidFill>
                <a:latin typeface="Georgia" pitchFamily="18" charset="0"/>
              </a:rPr>
            </a:br>
            <a:r>
              <a:rPr lang="ru-RU" sz="2700" dirty="0" smtClean="0">
                <a:solidFill>
                  <a:srgbClr val="003300"/>
                </a:solidFill>
                <a:latin typeface="Georgia" pitchFamily="18" charset="0"/>
              </a:rPr>
              <a:t>по организации участка производства </a:t>
            </a:r>
            <a:br>
              <a:rPr lang="ru-RU" sz="2700" dirty="0" smtClean="0">
                <a:solidFill>
                  <a:srgbClr val="003300"/>
                </a:solidFill>
                <a:latin typeface="Georgia" pitchFamily="18" charset="0"/>
              </a:rPr>
            </a:br>
            <a:r>
              <a:rPr lang="ru-RU" sz="2700" dirty="0" smtClean="0">
                <a:solidFill>
                  <a:srgbClr val="003300"/>
                </a:solidFill>
                <a:latin typeface="Georgia" pitchFamily="18" charset="0"/>
              </a:rPr>
              <a:t>художественной керамики и фарфора ООО «ЛИДЕР»</a:t>
            </a:r>
            <a:r>
              <a:rPr lang="ru-RU" dirty="0" smtClean="0">
                <a:solidFill>
                  <a:schemeClr val="tx1">
                    <a:alpha val="9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alpha val="90000"/>
                  </a:schemeClr>
                </a:solidFill>
              </a:rPr>
            </a:br>
            <a:endParaRPr lang="ru-RU" dirty="0">
              <a:solidFill>
                <a:schemeClr val="tx1">
                  <a:alpha val="9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14800"/>
            <a:ext cx="5257800" cy="671513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400" b="1" dirty="0" smtClean="0">
                <a:solidFill>
                  <a:srgbClr val="003300"/>
                </a:solidFill>
                <a:latin typeface="Georgia" pitchFamily="18" charset="0"/>
              </a:rPr>
              <a:t>Проект подготовлен: студенткой гр.БУ-3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6400" b="1" dirty="0" err="1" smtClean="0">
                <a:solidFill>
                  <a:srgbClr val="003300"/>
                </a:solidFill>
                <a:latin typeface="Georgia" pitchFamily="18" charset="0"/>
              </a:rPr>
              <a:t>Громцевой</a:t>
            </a:r>
            <a:r>
              <a:rPr lang="ru-RU" sz="6400" b="1" dirty="0" smtClean="0">
                <a:solidFill>
                  <a:srgbClr val="003300"/>
                </a:solidFill>
                <a:latin typeface="Georgia" pitchFamily="18" charset="0"/>
              </a:rPr>
              <a:t> М.В. </a:t>
            </a:r>
            <a:endParaRPr lang="ru-RU" dirty="0"/>
          </a:p>
        </p:txBody>
      </p:sp>
      <p:pic>
        <p:nvPicPr>
          <p:cNvPr id="4" name="Рисунок 3" descr="http://www.ceramgzhel.ru/img/page_img/4-1(2).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2428868"/>
            <a:ext cx="2486029" cy="3943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571472" y="428604"/>
          <a:ext cx="8072494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72353" y="188259"/>
            <a:ext cx="7799294" cy="66897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3300"/>
                </a:solidFill>
                <a:latin typeface="Georgia" pitchFamily="18" charset="0"/>
              </a:rPr>
              <a:t>ХАРАКТЕРИСТИКА ТОВАРА</a:t>
            </a:r>
            <a:endParaRPr lang="ru-RU" sz="2400" dirty="0">
              <a:solidFill>
                <a:srgbClr val="003300"/>
              </a:solidFill>
              <a:latin typeface="Georgia" pitchFamily="18" charset="0"/>
            </a:endParaRPr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sz="quarter" idx="4"/>
          </p:nvPr>
        </p:nvGraphicFramePr>
        <p:xfrm>
          <a:off x="2643174" y="928670"/>
          <a:ext cx="6215106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2" name="Рисунок 6" descr="http://www.ceramgzhel.ru/img/page_img/3_05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50" y="1428750"/>
            <a:ext cx="2143125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7799294" cy="100658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dirty="0" smtClean="0">
                <a:solidFill>
                  <a:srgbClr val="003300"/>
                </a:solidFill>
                <a:latin typeface="Georgia" pitchFamily="18" charset="0"/>
              </a:rPr>
              <a:t>Важнейшие факторы конкурентоспособности предлагаемых товаров (извлечение)</a:t>
            </a:r>
            <a:br>
              <a:rPr lang="ru-RU" sz="2000" dirty="0" smtClean="0">
                <a:solidFill>
                  <a:srgbClr val="003300"/>
                </a:solidFill>
                <a:latin typeface="Georgia" pitchFamily="18" charset="0"/>
              </a:rPr>
            </a:br>
            <a:endParaRPr lang="ru-RU" sz="2000" dirty="0">
              <a:solidFill>
                <a:srgbClr val="003300"/>
              </a:solidFill>
              <a:latin typeface="Georgia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798933"/>
          <a:ext cx="8286810" cy="5462016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939520"/>
                <a:gridCol w="773842"/>
                <a:gridCol w="1063202"/>
                <a:gridCol w="1324464"/>
                <a:gridCol w="1185782"/>
              </a:tblGrid>
              <a:tr h="119529">
                <a:tc rowSpan="2"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Факторы конкурентоспособности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ООО «Лидер»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Главные конкуренты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85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spc="-2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ООО 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spc="-2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«Истоки»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spc="-2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г.Таганрог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spc="-20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ООО 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spc="-20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400" b="1" spc="-20" dirty="0" err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Акцир</a:t>
                      </a:r>
                      <a:r>
                        <a:rPr lang="ru-RU" sz="1400" b="1" spc="-20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 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spc="-20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г.Ростов-Д.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spc="-2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ООО 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spc="-2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«Танаис» 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spc="-2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г.Ростов-Д.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</a:tr>
              <a:tr h="1434353">
                <a:tc>
                  <a:txBody>
                    <a:bodyPr/>
                    <a:lstStyle/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1.Товар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1.1.Качество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1.2.Технико- экономические показатели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1.3.Престиж торговой марки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1.4.Упаковка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1.5.Уровень послепродажного обслуживания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1.6.Гарантийный срок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1.7.Уникальность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1.8.Многовариантность использования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1.9.Надежность 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1.10.Защита патентами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</a:tr>
              <a:tr h="717176">
                <a:tc>
                  <a:txBody>
                    <a:bodyPr/>
                    <a:lstStyle/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2.Цена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2.1.Продажная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2.2.% скидки с цены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2.3.Сроки платежа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2.4.Условия предоставления кредита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2.5.Условия финансирования покупки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</a:tr>
              <a:tr h="1314823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3.Каналы сбыта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3.1.Формы сбыта</a:t>
                      </a:r>
                    </a:p>
                    <a:p>
                      <a:pPr marL="342900" lvl="0" indent="-342900" algn="just">
                        <a:lnSpc>
                          <a:spcPct val="80000"/>
                        </a:lnSpc>
                        <a:spcAft>
                          <a:spcPts val="0"/>
                        </a:spcAft>
                        <a:buFont typeface="Symbol"/>
                        <a:buChar char=""/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прямая доставка</a:t>
                      </a:r>
                    </a:p>
                    <a:p>
                      <a:pPr marL="342900" lvl="0" indent="-342900" algn="just">
                        <a:lnSpc>
                          <a:spcPct val="80000"/>
                        </a:lnSpc>
                        <a:spcAft>
                          <a:spcPts val="0"/>
                        </a:spcAft>
                        <a:buFont typeface="Symbol"/>
                        <a:buChar char=""/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торговые представители</a:t>
                      </a:r>
                    </a:p>
                    <a:p>
                      <a:pPr marL="342900" lvl="0" indent="-342900" algn="just">
                        <a:lnSpc>
                          <a:spcPct val="80000"/>
                        </a:lnSpc>
                        <a:spcAft>
                          <a:spcPts val="0"/>
                        </a:spcAft>
                        <a:buFont typeface="Symbol"/>
                        <a:buChar char=""/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оптовые посредники</a:t>
                      </a:r>
                    </a:p>
                    <a:p>
                      <a:pPr marL="342900" lvl="0" indent="-342900" algn="just">
                        <a:lnSpc>
                          <a:spcPct val="80000"/>
                        </a:lnSpc>
                        <a:spcAft>
                          <a:spcPts val="0"/>
                        </a:spcAft>
                        <a:buFont typeface="Symbol"/>
                        <a:buChar char=""/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комиссионеры и маклеры</a:t>
                      </a:r>
                    </a:p>
                    <a:p>
                      <a:pPr marL="342900" lvl="0" indent="-342900" algn="just">
                        <a:lnSpc>
                          <a:spcPct val="80000"/>
                        </a:lnSpc>
                        <a:spcAft>
                          <a:spcPts val="0"/>
                        </a:spcAft>
                        <a:buFont typeface="Symbol"/>
                        <a:buChar char=""/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дилеры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3.2.Степень охвата рынка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3.3.Размещение складских помещений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3.4.Система транспортировки</a:t>
                      </a:r>
                    </a:p>
                    <a:p>
                      <a:pPr algn="just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3.5.Система контроля запасов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 smtClean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 smtClean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 smtClean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 smtClean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 smtClean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 smtClean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endParaRPr lang="ru-RU" sz="1400" b="1" dirty="0" smtClean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 smtClean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513" marR="51513" marT="0" marB="0"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34" y="6429396"/>
          <a:ext cx="8286808" cy="185611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938089"/>
                <a:gridCol w="800558"/>
                <a:gridCol w="1099904"/>
                <a:gridCol w="1221540"/>
                <a:gridCol w="1226717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87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Общее количество баллов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7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85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7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7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7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342900" algn="l"/>
                        </a:tabLs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2353" y="188259"/>
            <a:ext cx="7799294" cy="10261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3300"/>
                </a:solidFill>
                <a:latin typeface="Georgia" pitchFamily="18" charset="0"/>
              </a:rPr>
              <a:t>Производство продукции ООО «Лидер» на 2011 год</a:t>
            </a:r>
            <a:endParaRPr lang="ru-RU" sz="2400" dirty="0">
              <a:solidFill>
                <a:srgbClr val="003300"/>
              </a:solidFill>
              <a:latin typeface="Georgia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1693926"/>
          <a:ext cx="8215371" cy="4079796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2168549"/>
                <a:gridCol w="1140621"/>
                <a:gridCol w="1027123"/>
                <a:gridCol w="798515"/>
                <a:gridCol w="799321"/>
                <a:gridCol w="1140621"/>
                <a:gridCol w="1140621"/>
              </a:tblGrid>
              <a:tr h="18923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Количество, шт.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Цена  за ед., тыс. руб.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(2х3)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Вес изделия, кг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77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чистый вес, кг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(2х5)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необходимо сырья, кг (6х1,4)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</a:tr>
              <a:tr h="1892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</a:tr>
              <a:tr h="3784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Плитка каминная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2880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509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1465920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14400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</a:tr>
              <a:tr h="3784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Медали, монеты сувенирные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14000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52,4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733600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2800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3920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</a:tr>
              <a:tr h="1892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Кувшин фарфоровый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3440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412800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144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201,6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</a:tr>
              <a:tr h="1892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Амфора керамическая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212,4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212400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1260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</a:tr>
              <a:tr h="3784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Полотно керамическое из составных частей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11851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888825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2850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3990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</a:tr>
              <a:tr h="3784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Часы солнечные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13435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1612200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33,75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4050,0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5670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</a:tr>
              <a:tr h="1892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Фонтан офисный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31000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310000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1600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2240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</a:tr>
              <a:tr h="3784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  <a:sym typeface="Symbol"/>
                        </a:rPr>
                        <a:t>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  <a:sym typeface="Symbol"/>
                        </a:rPr>
                        <a:t>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5635745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26744,0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37441,6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88259"/>
            <a:ext cx="6072230" cy="146124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Стоимость основных производственных фондов ООО «Лидер»</a:t>
            </a:r>
            <a:r>
              <a:rPr lang="ru-RU" sz="2400" dirty="0" smtClean="0">
                <a:solidFill>
                  <a:schemeClr val="tx1">
                    <a:alpha val="90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tx1">
                    <a:alpha val="90000"/>
                  </a:schemeClr>
                </a:solidFill>
              </a:rPr>
            </a:br>
            <a:endParaRPr lang="ru-RU" sz="2400" dirty="0">
              <a:solidFill>
                <a:schemeClr val="tx1">
                  <a:alpha val="90000"/>
                </a:schemeClr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2" y="1714488"/>
          <a:ext cx="6271329" cy="3728664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84815"/>
                <a:gridCol w="2618056"/>
                <a:gridCol w="937369"/>
                <a:gridCol w="1165956"/>
                <a:gridCol w="1165133"/>
              </a:tblGrid>
              <a:tr h="532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Цена за ед., тыс. руб.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тыс. руб.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663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Строит.-монтажные</a:t>
                      </a: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работы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313,2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663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Печь муфельная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74,26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297,0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663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Шаровая мельница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110,67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221,3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663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Сушильный барабан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73,80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147,6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663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Весовой питатель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30,25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60,5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663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Смеситель СМК-125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15,75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31,5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663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Сушилка НЦ-12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3266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Центробежный распылитель глазури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80,25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80,2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663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Прессформы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53,25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426,0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663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Автомобиль УАЗ-3303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125,0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125,0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663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  <a:sym typeface="Symbol"/>
                        </a:rPr>
                        <a:t>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  <a:sym typeface="Symbol"/>
                        </a:rPr>
                        <a:t></a:t>
                      </a:r>
                      <a:endParaRPr lang="ru-RU" sz="1400" b="1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1735,3</a:t>
                      </a:r>
                      <a:endParaRPr lang="ru-RU" sz="1400" b="1" dirty="0">
                        <a:solidFill>
                          <a:srgbClr val="0033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4" name="Рисунок 3" descr="http://www.ceramgzhel.ru/img/page_img/20091123_161256%20site.jpg"/>
          <p:cNvPicPr/>
          <p:nvPr/>
        </p:nvPicPr>
        <p:blipFill>
          <a:blip r:embed="rId2" cstate="print"/>
          <a:srcRect t="67492" r="5151"/>
          <a:stretch>
            <a:fillRect/>
          </a:stretch>
        </p:blipFill>
        <p:spPr bwMode="auto">
          <a:xfrm>
            <a:off x="6215074" y="0"/>
            <a:ext cx="2928926" cy="2428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://www.ceramgzhel.ru/img/page_img/p974-425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6100" y="2571750"/>
            <a:ext cx="1890713" cy="1857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http://www.ceramgzhel.ru/img/page_img/fusing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63" y="3571875"/>
            <a:ext cx="1590675" cy="25177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des" descr="http://www.yarstek.net/i/p/2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00950" y="5214938"/>
            <a:ext cx="1543050" cy="13239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428625" y="357188"/>
            <a:ext cx="8286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3300"/>
                </a:solidFill>
                <a:latin typeface="Georgia" pitchFamily="18" charset="0"/>
              </a:rPr>
              <a:t>Потребность в сырье и материалах для производства продукции ООО «Лидер» в 2011 г.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14375" y="1693863"/>
          <a:ext cx="7858125" cy="4236974"/>
        </p:xfrm>
        <a:graphic>
          <a:graphicData uri="http://schemas.openxmlformats.org/drawingml/2006/table">
            <a:tbl>
              <a:tblPr/>
              <a:tblGrid>
                <a:gridCol w="400050"/>
                <a:gridCol w="3940175"/>
                <a:gridCol w="1450975"/>
                <a:gridCol w="976313"/>
                <a:gridCol w="1090612"/>
              </a:tblGrid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Цена, руб.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Сумма, руб.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Каолин, ГОСТ 21286-82,кг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11276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69911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Глина Веселовская ВГО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ТУ-21-25-203-81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7393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10350,2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Песок кварцевый ГОСТ 7031-15,22551-77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20400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Полевой шпат, ГОСТ 15045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15120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Бой обожженный (брак)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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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Жидкое стекло, ГОСТ 13078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15 196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Сода, ГОСТ 13078- 81 ,кг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2604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Глазурь фита,21а, В1С ДМ-2, ЛГ-19В9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120450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Пигменты красители, кг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181,4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22856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основных материалов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35639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276887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Масло трансформаторное, кг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32400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Гипс, кг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3274,6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вспомогательных материалов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35674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37741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312561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Рисунок 3" descr="Каталог товаров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57760"/>
            <a:ext cx="1785918" cy="200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372" name="Rectangle 1"/>
          <p:cNvSpPr>
            <a:spLocks noChangeArrowheads="1"/>
          </p:cNvSpPr>
          <p:nvPr/>
        </p:nvSpPr>
        <p:spPr bwMode="auto">
          <a:xfrm>
            <a:off x="1571625" y="6286500"/>
            <a:ext cx="4214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Основное сырье – глина белая (каолин) 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/>
          <p:cNvSpPr>
            <a:spLocks noChangeArrowheads="1"/>
          </p:cNvSpPr>
          <p:nvPr/>
        </p:nvSpPr>
        <p:spPr bwMode="auto">
          <a:xfrm>
            <a:off x="428625" y="214313"/>
            <a:ext cx="7929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3300"/>
                </a:solidFill>
                <a:latin typeface="Georgia" pitchFamily="18" charset="0"/>
              </a:rPr>
              <a:t>Численность производственного персонала и фонд оплаты труда ООО «Лидер» на 2011 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1000108"/>
          <a:ext cx="8358246" cy="2229612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91600"/>
                <a:gridCol w="3217282"/>
                <a:gridCol w="1380722"/>
                <a:gridCol w="1652641"/>
                <a:gridCol w="1716001"/>
              </a:tblGrid>
              <a:tr h="0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Специальность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Численность работающих, чел.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Фонд оплаты труда за месяц, руб.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Фонд оплаты труда на год, тыс. руб.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Дизайнер-стилист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7500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90,0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Старший художник- оформитель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10000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Художник-оформитель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9000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108,0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Слесарь-наладчик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7000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84,0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Технолог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4500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54,0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Разнорабочий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5000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60,0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43000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516,0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2292" name="Rectangle 1"/>
          <p:cNvSpPr>
            <a:spLocks noChangeArrowheads="1"/>
          </p:cNvSpPr>
          <p:nvPr/>
        </p:nvSpPr>
        <p:spPr bwMode="auto">
          <a:xfrm>
            <a:off x="357188" y="3357563"/>
            <a:ext cx="7715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000" b="1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Численность руководителей и других категорий работников и фонд оплаты труда </a:t>
            </a:r>
            <a:endParaRPr lang="ru-RU" sz="2000" b="1">
              <a:solidFill>
                <a:srgbClr val="003300"/>
              </a:solidFill>
              <a:latin typeface="Georgi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6" y="4214818"/>
          <a:ext cx="8358247" cy="2208276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437322"/>
                <a:gridCol w="2767410"/>
                <a:gridCol w="1541927"/>
                <a:gridCol w="1661822"/>
                <a:gridCol w="1949766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Занимаемая должность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Численность работающих, чел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Месячный фонд оплаты труда, руб.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Годовой фонд оплаты труда, тыс. руб.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Генеральный директор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14000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168,0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Коммерческий директор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13000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156,0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Главный бухгалтер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9000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108,0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Водитель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4500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54,0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Уборщица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2000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24,0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Сторож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5000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60,0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47500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570,0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714375" y="285750"/>
            <a:ext cx="74295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3300"/>
                </a:solidFill>
                <a:latin typeface="Georgia" pitchFamily="18" charset="0"/>
              </a:rPr>
              <a:t>Полная себестоимость продукции ООО «Лидер»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928662" y="1142985"/>
          <a:ext cx="7429552" cy="5735396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5896799"/>
                <a:gridCol w="1532753"/>
              </a:tblGrid>
              <a:tr h="3373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элементов 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затрат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Всего, тыс.  руб.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Сырье и основные материалы (таблица 6)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276 887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Вода на технологические цели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64 950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Вспомогательные  материалы (таблица 6)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35 673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Топливо на технологические цели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87 600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Энергия на технологические цели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187 920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Отопление помещений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198 853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Освещение помещений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31 746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Горючее для автомобиля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133 644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Всего материальных затрат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1017 273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Заработная плата производственного персонала (таблица 7)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516 000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Заработная плата руководителей (таблица 8)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570 000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Затраты на оплату труда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1086 000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Отчисления на социальные нужды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369 240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Амортизация (таблица 9)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214 700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Арендная плата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143 160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Страховые взносы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8 677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Реклама 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60 122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Канцтовары 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20 000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488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Плата за пользование кредитом на приобретение инвестиционных активов 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277 648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Прочие затраты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509 607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  <a:tr h="244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Итого 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3198 820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37" marR="60237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/>
          <p:cNvSpPr>
            <a:spLocks noChangeArrowheads="1"/>
          </p:cNvSpPr>
          <p:nvPr/>
        </p:nvSpPr>
        <p:spPr bwMode="auto">
          <a:xfrm>
            <a:off x="2571750" y="285750"/>
            <a:ext cx="3260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3300"/>
                </a:solidFill>
                <a:latin typeface="Cambria" pitchFamily="18" charset="0"/>
              </a:rPr>
              <a:t>ОРГАНИЗАЦИОННЫЙ ПЛАН</a:t>
            </a:r>
            <a:endParaRPr lang="ru-RU">
              <a:solidFill>
                <a:srgbClr val="003300"/>
              </a:solidFill>
              <a:latin typeface="Cambria" pitchFamily="18" charset="0"/>
            </a:endParaRPr>
          </a:p>
        </p:txBody>
      </p:sp>
      <p:sp>
        <p:nvSpPr>
          <p:cNvPr id="14339" name="Line 4"/>
          <p:cNvSpPr>
            <a:spLocks noChangeShapeType="1"/>
          </p:cNvSpPr>
          <p:nvPr/>
        </p:nvSpPr>
        <p:spPr bwMode="auto">
          <a:xfrm>
            <a:off x="5286375" y="2000250"/>
            <a:ext cx="234950" cy="5524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40" name="Line 3"/>
          <p:cNvSpPr>
            <a:spLocks noChangeShapeType="1"/>
          </p:cNvSpPr>
          <p:nvPr/>
        </p:nvSpPr>
        <p:spPr bwMode="auto">
          <a:xfrm flipH="1">
            <a:off x="3143250" y="2000250"/>
            <a:ext cx="457200" cy="5524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41" name="Line 2"/>
          <p:cNvSpPr>
            <a:spLocks noChangeShapeType="1"/>
          </p:cNvSpPr>
          <p:nvPr/>
        </p:nvSpPr>
        <p:spPr bwMode="auto">
          <a:xfrm>
            <a:off x="4286250" y="150018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42" name="Line 1"/>
          <p:cNvSpPr>
            <a:spLocks noChangeShapeType="1"/>
          </p:cNvSpPr>
          <p:nvPr/>
        </p:nvSpPr>
        <p:spPr bwMode="auto">
          <a:xfrm>
            <a:off x="4286250" y="2071688"/>
            <a:ext cx="0" cy="6858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43" name="Rectangle 5"/>
          <p:cNvSpPr>
            <a:spLocks noChangeArrowheads="1"/>
          </p:cNvSpPr>
          <p:nvPr/>
        </p:nvSpPr>
        <p:spPr bwMode="auto">
          <a:xfrm>
            <a:off x="2928938" y="1071563"/>
            <a:ext cx="271462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/>
            <a:r>
              <a:rPr lang="ru-RU" sz="1600" b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Совет учредителей</a:t>
            </a:r>
            <a:endParaRPr lang="ru-RU" sz="1600">
              <a:solidFill>
                <a:srgbClr val="003300"/>
              </a:solidFill>
            </a:endParaRPr>
          </a:p>
          <a:p>
            <a:pPr indent="450850" eaLnBrk="0" hangingPunct="0"/>
            <a:endParaRPr lang="ru-RU"/>
          </a:p>
        </p:txBody>
      </p:sp>
      <p:sp>
        <p:nvSpPr>
          <p:cNvPr id="14344" name="Rectangle 6"/>
          <p:cNvSpPr>
            <a:spLocks noChangeArrowheads="1"/>
          </p:cNvSpPr>
          <p:nvPr/>
        </p:nvSpPr>
        <p:spPr bwMode="auto">
          <a:xfrm>
            <a:off x="2928938" y="1714500"/>
            <a:ext cx="307181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/>
            <a:r>
              <a:rPr lang="ru-RU" sz="1600" b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Генеральный директор</a:t>
            </a:r>
            <a:endParaRPr lang="ru-RU" sz="1600">
              <a:solidFill>
                <a:srgbClr val="003300"/>
              </a:solidFill>
            </a:endParaRPr>
          </a:p>
          <a:p>
            <a:pPr indent="450850" eaLnBrk="0" hangingPunct="0"/>
            <a:endParaRPr lang="ru-RU"/>
          </a:p>
        </p:txBody>
      </p:sp>
      <p:sp>
        <p:nvSpPr>
          <p:cNvPr id="14345" name="Rectangle 7"/>
          <p:cNvSpPr>
            <a:spLocks noChangeArrowheads="1"/>
          </p:cNvSpPr>
          <p:nvPr/>
        </p:nvSpPr>
        <p:spPr bwMode="auto">
          <a:xfrm>
            <a:off x="1857375" y="2286000"/>
            <a:ext cx="57864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/>
            <a:r>
              <a:rPr lang="ru-RU" sz="1400"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endParaRPr lang="ru-RU" sz="1100">
              <a:latin typeface="Times New Roman" pitchFamily="18" charset="0"/>
              <a:cs typeface="Times New Roman" pitchFamily="18" charset="0"/>
            </a:endParaRPr>
          </a:p>
          <a:p>
            <a:pPr indent="450850"/>
            <a:r>
              <a:rPr lang="ru-RU" sz="1600" b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Главный дизайнер</a:t>
            </a:r>
            <a:r>
              <a:rPr lang="ru-RU" sz="160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	   </a:t>
            </a:r>
            <a:r>
              <a:rPr lang="ru-RU" sz="1600" b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Главный бухгалтер</a:t>
            </a:r>
            <a:r>
              <a:rPr lang="ru-RU" sz="160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indent="450850" eaLnBrk="0" hangingPunct="0"/>
            <a:endParaRPr lang="ru-RU"/>
          </a:p>
        </p:txBody>
      </p:sp>
      <p:sp>
        <p:nvSpPr>
          <p:cNvPr id="14346" name="Rectangle 5"/>
          <p:cNvSpPr>
            <a:spLocks noChangeArrowheads="1"/>
          </p:cNvSpPr>
          <p:nvPr/>
        </p:nvSpPr>
        <p:spPr bwMode="auto">
          <a:xfrm>
            <a:off x="2857500" y="3143250"/>
            <a:ext cx="3071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/>
            <a:r>
              <a:rPr lang="ru-RU" sz="1600" b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Коммерческий директор</a:t>
            </a:r>
            <a:endParaRPr lang="ru-RU" sz="1600">
              <a:solidFill>
                <a:srgbClr val="003300"/>
              </a:solidFill>
            </a:endParaRPr>
          </a:p>
          <a:p>
            <a:pPr indent="450850" eaLnBrk="0" hangingPunct="0"/>
            <a:endParaRPr lang="ru-RU" sz="1600">
              <a:solidFill>
                <a:srgbClr val="003300"/>
              </a:solidFill>
            </a:endParaRPr>
          </a:p>
        </p:txBody>
      </p:sp>
      <p:graphicFrame>
        <p:nvGraphicFramePr>
          <p:cNvPr id="11" name="Схема 10"/>
          <p:cNvGraphicFramePr/>
          <p:nvPr/>
        </p:nvGraphicFramePr>
        <p:xfrm>
          <a:off x="285720" y="3571876"/>
          <a:ext cx="8572560" cy="3286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"/>
          <p:cNvSpPr>
            <a:spLocks noChangeArrowheads="1"/>
          </p:cNvSpPr>
          <p:nvPr/>
        </p:nvSpPr>
        <p:spPr bwMode="auto">
          <a:xfrm>
            <a:off x="500063" y="285750"/>
            <a:ext cx="7715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3300"/>
                </a:solidFill>
                <a:latin typeface="Georgia" pitchFamily="18" charset="0"/>
              </a:rPr>
              <a:t>Основные показатели ООО «Лидер» по итогам работы за 2011 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143000" y="1857375"/>
          <a:ext cx="6572296" cy="2944368"/>
        </p:xfrm>
        <a:graphic>
          <a:graphicData uri="http://schemas.openxmlformats.org/drawingml/2006/table">
            <a:tbl>
              <a:tblPr/>
              <a:tblGrid>
                <a:gridCol w="4759091"/>
                <a:gridCol w="1813205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Значение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1.Объем продаж, тыс. руб.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5635 745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Полная себестоимость продаж, тыс. руб.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3198 820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Прибыль от продаж, тыс. руб.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2436 925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4.Прибыль до налогообложения, тыс. руб.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2 356 396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5.Чистая прибыль, тыс. руб.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1885117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6.Рентабельность продаж, %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7.Рентабельность затрат на производство, %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8.Фондоотдача, руб. 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9.Фондоемкость, руб. 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10.Фондовооруженность труда, тыс. руб.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11.Выработка на 1 работающего, тыс. руб.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331,5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000108"/>
            <a:ext cx="7772400" cy="200026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rgbClr val="003300"/>
                </a:solidFill>
                <a:latin typeface="Georgia" pitchFamily="18" charset="0"/>
              </a:rPr>
              <a:t>Главная цель коллектива – создание вам комфорта и уюта. Всё новое и передовое для Вас!</a:t>
            </a:r>
            <a:endParaRPr lang="ru-RU" sz="2800" dirty="0">
              <a:solidFill>
                <a:srgbClr val="003300"/>
              </a:solidFill>
              <a:latin typeface="Georgia" pitchFamily="18" charset="0"/>
            </a:endParaRPr>
          </a:p>
        </p:txBody>
      </p:sp>
      <p:pic>
        <p:nvPicPr>
          <p:cNvPr id="3" name="Рисунок 2" descr="F:\Новая папка\картинки\4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43182"/>
            <a:ext cx="1756387" cy="2341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F:\Новая папка\картинки\12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857628"/>
            <a:ext cx="1357322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F:\Новая папка\картинки\14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4286256"/>
            <a:ext cx="142876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F:\Новая папка\картинки\i.jpe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3500438"/>
            <a:ext cx="1643074" cy="2527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F:\Новая папка\картинки\23.jpe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4929198"/>
            <a:ext cx="1500198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resh">
  <a:themeElements>
    <a:clrScheme name="Fresh">
      <a:dk1>
        <a:sysClr val="windowText" lastClr="000000"/>
      </a:dk1>
      <a:lt1>
        <a:sysClr val="window" lastClr="FFFFFF"/>
      </a:lt1>
      <a:dk2>
        <a:srgbClr val="89C540"/>
      </a:dk2>
      <a:lt2>
        <a:srgbClr val="F0E5B6"/>
      </a:lt2>
      <a:accent1>
        <a:srgbClr val="3B4F18"/>
      </a:accent1>
      <a:accent2>
        <a:srgbClr val="CCC834"/>
      </a:accent2>
      <a:accent3>
        <a:srgbClr val="F49AE1"/>
      </a:accent3>
      <a:accent4>
        <a:srgbClr val="2AC9DE"/>
      </a:accent4>
      <a:accent5>
        <a:srgbClr val="927B74"/>
      </a:accent5>
      <a:accent6>
        <a:srgbClr val="769F11"/>
      </a:accent6>
      <a:hlink>
        <a:srgbClr val="0A6A21"/>
      </a:hlink>
      <a:folHlink>
        <a:srgbClr val="406EA5"/>
      </a:folHlink>
    </a:clrScheme>
    <a:fontScheme name="Fresh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resh">
      <a:fillStyleLst>
        <a:solidFill>
          <a:schemeClr val="phClr"/>
        </a:solidFill>
        <a:solidFill>
          <a:schemeClr val="phClr">
            <a:tint val="70000"/>
            <a:satMod val="115000"/>
          </a:schemeClr>
        </a:solidFill>
        <a:solidFill>
          <a:schemeClr val="phClr">
            <a:shade val="80000"/>
            <a:satMod val="115000"/>
          </a:schemeClr>
        </a:soli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50800" cap="flat" cmpd="sng" algn="ctr">
          <a:solidFill>
            <a:schemeClr val="phClr"/>
          </a:solidFill>
          <a:prstDash val="solid"/>
          <a:miter/>
        </a:ln>
        <a:ln w="76200" cap="flat" cmpd="thickThin" algn="ctr">
          <a:solidFill>
            <a:schemeClr val="phClr">
              <a:alpha val="80000"/>
            </a:schemeClr>
          </a:solidFill>
          <a:prstDash val="solid"/>
          <a:miter/>
        </a:ln>
      </a:lnStyleLst>
      <a:effectStyleLst>
        <a:effectStyle>
          <a:effectLst/>
        </a:effectStyle>
        <a:effectStyle>
          <a:effectLst>
            <a:outerShdw blurRad="63500" sx="101000" sy="101000" rotWithShape="0">
              <a:srgbClr val="FFFFFF">
                <a:alpha val="50000"/>
              </a:srgbClr>
            </a:outerShdw>
          </a:effectLst>
        </a:effectStyle>
        <a:effectStyle>
          <a:effectLst>
            <a:innerShdw blurRad="101600">
              <a:srgbClr val="FFFFFF">
                <a:alpha val="75000"/>
              </a:srgbClr>
            </a:innerShdw>
            <a:outerShdw blurRad="63500" sx="101000" sy="101000" rotWithShape="0">
              <a:srgbClr val="FFFFFF">
                <a:alpha val="50000"/>
              </a:srgbClr>
            </a:outerShdw>
            <a:reflection blurRad="12700" stA="30000" endPos="35000" dist="38100" dir="5400000" sy="-100000" rotWithShape="0"/>
          </a:effectLst>
          <a:scene3d>
            <a:camera prst="orthographicFront">
              <a:rot lat="0" lon="0" rev="0"/>
            </a:camera>
            <a:lightRig rig="balanced" dir="t">
              <a:rot lat="0" lon="0" rev="30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Fresh</Template>
  <TotalTime>86</TotalTime>
  <Words>1230</Words>
  <Application>Microsoft Office PowerPoint</Application>
  <PresentationFormat>Экран (4:3)</PresentationFormat>
  <Paragraphs>539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Calibri</vt:lpstr>
      <vt:lpstr>Cambria</vt:lpstr>
      <vt:lpstr>Wingdings</vt:lpstr>
      <vt:lpstr>Bookman Old Style</vt:lpstr>
      <vt:lpstr>Georgia</vt:lpstr>
      <vt:lpstr>Times New Roman</vt:lpstr>
      <vt:lpstr>Symbol</vt:lpstr>
      <vt:lpstr>Fresh</vt:lpstr>
      <vt:lpstr>Бизнес- план инвестиционного проекта  по организации участка производства  художественной керамики и фарфора ООО «ЛИДЕР» </vt:lpstr>
      <vt:lpstr>Слайд 2</vt:lpstr>
      <vt:lpstr>ХАРАКТЕРИСТИКА ТОВАРА</vt:lpstr>
      <vt:lpstr>Важнейшие факторы конкурентоспособности предлагаемых товаров (извлечение) </vt:lpstr>
      <vt:lpstr>Производство продукции ООО «Лидер» на 2011 год</vt:lpstr>
      <vt:lpstr>Стоимость основных производственных фондов ООО «Лидер» </vt:lpstr>
      <vt:lpstr>Слайд 7</vt:lpstr>
      <vt:lpstr>Слайд 8</vt:lpstr>
      <vt:lpstr>Слайд 9</vt:lpstr>
      <vt:lpstr>Слайд 10</vt:lpstr>
      <vt:lpstr>Слайд 11</vt:lpstr>
      <vt:lpstr>Главная цель коллектива – создание вам комфорта и уюта. Всё новое и передовое для Вас!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Бизнес- план инвестиционного проекта  по организации участка производства  художественной керамики и фарфора ООО «ЛИДЕР»</dc:title>
  <dc:creator>Админ</dc:creator>
  <cp:lastModifiedBy>Админ</cp:lastModifiedBy>
  <cp:revision>24</cp:revision>
  <dcterms:modified xsi:type="dcterms:W3CDTF">2011-01-13T08:34:02Z</dcterms:modified>
</cp:coreProperties>
</file>