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76" r:id="rId4"/>
    <p:sldId id="258" r:id="rId5"/>
    <p:sldId id="259" r:id="rId6"/>
    <p:sldId id="267" r:id="rId7"/>
    <p:sldId id="260" r:id="rId8"/>
    <p:sldId id="261" r:id="rId9"/>
    <p:sldId id="262" r:id="rId10"/>
    <p:sldId id="266" r:id="rId11"/>
    <p:sldId id="263" r:id="rId12"/>
    <p:sldId id="268" r:id="rId13"/>
    <p:sldId id="269" r:id="rId14"/>
    <p:sldId id="270" r:id="rId15"/>
    <p:sldId id="271" r:id="rId16"/>
    <p:sldId id="264" r:id="rId17"/>
    <p:sldId id="272" r:id="rId18"/>
    <p:sldId id="273" r:id="rId19"/>
    <p:sldId id="274" r:id="rId20"/>
    <p:sldId id="265" r:id="rId21"/>
    <p:sldId id="278" r:id="rId22"/>
    <p:sldId id="279" r:id="rId23"/>
    <p:sldId id="280" r:id="rId24"/>
    <p:sldId id="282" r:id="rId25"/>
    <p:sldId id="283" r:id="rId26"/>
    <p:sldId id="281" r:id="rId27"/>
    <p:sldId id="277" r:id="rId28"/>
    <p:sldId id="275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6" autoAdjust="0"/>
    <p:restoredTop sz="94660"/>
  </p:normalViewPr>
  <p:slideViewPr>
    <p:cSldViewPr>
      <p:cViewPr varScale="1">
        <p:scale>
          <a:sx n="66" d="100"/>
          <a:sy n="66" d="100"/>
        </p:scale>
        <p:origin x="-43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4720D-258B-4911-AAB0-064E3745F92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8609E-5367-461E-AF11-3C022A544E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E15C3-E734-4C69-9CA1-F2B42228B80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D0461-8214-4598-B933-84A4FE65B1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1FAAA-C267-4372-A8D2-D42D21A5584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A4538-7B9C-454A-BF58-630CF88B41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3ADD7-0A98-4A79-B3B4-1FBB1357E5F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B3E2A-4718-4FB1-A037-ABF4FD38C4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BABDF-75AF-4D4F-A899-F1CCEB3AA54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E8372-7BF6-46EE-B5B1-C64F2B46DC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03116-11C9-4EAF-9E15-7E5E218C569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A7B96-3875-4E87-BF4F-A638010A96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D09BE-A934-4266-80D7-1A52095D8E8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2BD3E-9ECE-4951-852C-7A060C9524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3DAB5-B68C-4CFC-A18F-A90ADCCF940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D88CF-6269-4E05-BD60-2A4B632A87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23C73-8438-43DC-9C80-54BED09EA2C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D4CBF-B17E-4407-9538-2B31DDF329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00126-960A-418B-98D2-89E4EB1FC45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5B816-B4B9-4737-9A35-AE4A8E920C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E6F97-4874-459E-BD67-5A6D75BFE06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3B0F5-3C0B-4B15-8502-564785A805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90E9E-3EA4-4011-B823-62C64B53958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BC947-A780-4952-81AF-7FCDBF5B34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3ECB60-7DB2-4954-A149-50F59C45A51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1F5E833-5A18-4B48-8095-EE33A46324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20" r:id="rId2"/>
    <p:sldLayoutId id="214748393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31" r:id="rId9"/>
    <p:sldLayoutId id="2147483926" r:id="rId10"/>
    <p:sldLayoutId id="2147483927" r:id="rId11"/>
    <p:sldLayoutId id="214748392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A04DA3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A04DA3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C4652D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6"/>
          <p:cNvSpPr>
            <a:spLocks noChangeArrowheads="1"/>
          </p:cNvSpPr>
          <p:nvPr/>
        </p:nvSpPr>
        <p:spPr bwMode="auto">
          <a:xfrm>
            <a:off x="755650" y="1341438"/>
            <a:ext cx="70866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rgbClr val="A04DA3"/>
              </a:buClr>
              <a:buSzPct val="95000"/>
              <a:buFont typeface="Wingdings 2" pitchFamily="18" charset="2"/>
              <a:buNone/>
            </a:pPr>
            <a:r>
              <a:rPr lang="en-US" sz="6000">
                <a:latin typeface="Matura MT Script Capitals" pitchFamily="66" charset="0"/>
              </a:rPr>
              <a:t>“</a:t>
            </a:r>
            <a:r>
              <a:rPr lang="ru-RU" sz="6000">
                <a:latin typeface="Matura MT Script Capitals" pitchFamily="66" charset="0"/>
              </a:rPr>
              <a:t>Проект культурно-спортивного комплекса</a:t>
            </a:r>
            <a:r>
              <a:rPr lang="en-US" sz="6000">
                <a:latin typeface="Matura MT Script Capitals" pitchFamily="66" charset="0"/>
              </a:rPr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620713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B26BB5"/>
                </a:solidFill>
              </a:rPr>
              <a:t>Актуальность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179388" y="1052513"/>
            <a:ext cx="8643937" cy="5429250"/>
          </a:xfrm>
        </p:spPr>
        <p:txBody>
          <a:bodyPr/>
          <a:lstStyle/>
          <a:p>
            <a:pPr algn="just" eaLnBrk="1" hangingPunct="1">
              <a:buFont typeface="Wingdings 2" pitchFamily="18" charset="2"/>
              <a:buNone/>
            </a:pPr>
            <a:r>
              <a:rPr lang="en-US" sz="2300" smtClean="0"/>
              <a:t>    </a:t>
            </a:r>
            <a:r>
              <a:rPr lang="ru-RU" sz="2300" smtClean="0"/>
              <a:t>Несмотря на то, что государство тратит огромные средства на оздоровление нации, небольшие города, такие как Новошахтинск, остаются без особого внимания. ДЮСШ разбросаны на территории города и нет единой большой школы, где дети и юноши смогли бы получить большой выбор видов спорта. </a:t>
            </a:r>
            <a:endParaRPr lang="en-US" smtClean="0"/>
          </a:p>
          <a:p>
            <a:pPr algn="just" eaLnBrk="1" hangingPunct="1">
              <a:buFont typeface="Wingdings 2" pitchFamily="18" charset="2"/>
              <a:buNone/>
            </a:pPr>
            <a:endParaRPr lang="en-US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en-US" smtClean="0"/>
              <a:t>   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 smtClean="0"/>
          </a:p>
          <a:p>
            <a:pPr algn="ctr" eaLnBrk="1" hangingPunct="1">
              <a:buFont typeface="Wingdings 2" pitchFamily="18" charset="2"/>
              <a:buNone/>
            </a:pPr>
            <a:endParaRPr lang="en-US" smtClean="0"/>
          </a:p>
          <a:p>
            <a:pPr algn="ctr" eaLnBrk="1" hangingPunct="1">
              <a:buFont typeface="Wingdings 2" pitchFamily="18" charset="2"/>
              <a:buNone/>
            </a:pPr>
            <a:endParaRPr lang="en-US" sz="2300" smtClean="0"/>
          </a:p>
          <a:p>
            <a:pPr algn="ctr" eaLnBrk="1" hangingPunct="1">
              <a:buFont typeface="Wingdings 2" pitchFamily="18" charset="2"/>
              <a:buNone/>
            </a:pPr>
            <a:endParaRPr lang="en-US" sz="2300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ru-RU" sz="2300" smtClean="0"/>
              <a:t>Всё это сможет обеспечить КСК.</a:t>
            </a:r>
          </a:p>
          <a:p>
            <a:pPr algn="just" eaLnBrk="1" hangingPunct="1">
              <a:buFont typeface="Wingdings 2" pitchFamily="18" charset="2"/>
              <a:buNone/>
            </a:pPr>
            <a:endParaRPr lang="ru-RU" smtClean="0"/>
          </a:p>
        </p:txBody>
      </p:sp>
      <p:pic>
        <p:nvPicPr>
          <p:cNvPr id="6148" name="Picture 2" descr="C:\Users\John\Desktop\Фото\2010-01-26_2147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213100"/>
            <a:ext cx="8143875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7172" name="Picture 2" descr="C:\Users\ЭиМ-2\Desktop\filegcVMK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63" y="0"/>
            <a:ext cx="100139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1357313"/>
            <a:ext cx="8229600" cy="79533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B26BB5"/>
                </a:solidFill>
              </a:rPr>
              <a:t>Цель проекта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  </a:t>
            </a:r>
            <a:r>
              <a:rPr lang="ru-RU" smtClean="0"/>
              <a:t>Создание уникального, не имеющего аналогов в городе и близлежащих населенных пунктах спортивного комплекса, в котором бы молодежь смогла найти интересующие её виды спорта и обучиться им на высшем уровне.</a:t>
            </a:r>
            <a:endParaRPr lang="en-US" smtClean="0"/>
          </a:p>
          <a:p>
            <a:pPr eaLnBrk="1" hangingPunct="1">
              <a:buFont typeface="Wingdings 2" pitchFamily="18" charset="2"/>
              <a:buNone/>
            </a:pPr>
            <a:endParaRPr lang="en-US" smtClean="0"/>
          </a:p>
          <a:p>
            <a:pPr eaLnBrk="1" hangingPunct="1"/>
            <a:r>
              <a:rPr lang="ru-RU" smtClean="0"/>
              <a:t>  Исследования особенностей организации малого бизнеса на основе частно-государственного парнерства.</a:t>
            </a:r>
          </a:p>
          <a:p>
            <a:pPr eaLnBrk="1" hangingPunct="1">
              <a:buFont typeface="Wingdings 2" pitchFamily="18" charset="2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49275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Задачи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388" y="1052513"/>
            <a:ext cx="5184775" cy="554513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физическое оздоровление молодежи города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проведение областных и городских соревнований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сосредоточение всех спортивных секций в одном комплексе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перспективы роста, когда город становится привлекательным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повышение конкурентоспособности Новошахтинска, появление в городе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органистических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структур, подстраивающихся под инфраструктуру.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повышение комфорта жизни в городе.</a:t>
            </a:r>
            <a:endParaRPr lang="en-US" sz="23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формирование условий для гармоничного развития населения региона, гуманистического воспитания молодежи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  <a:defRPr/>
            </a:pPr>
            <a:endParaRPr lang="ru-RU" sz="2000" dirty="0" smtClean="0"/>
          </a:p>
        </p:txBody>
      </p:sp>
      <p:pic>
        <p:nvPicPr>
          <p:cNvPr id="9220" name="Picture 2" descr="C:\Users\John\Desktop\Фото\d0a87e6ccd88fc60d9e3fdd5793d2e2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75" y="857250"/>
            <a:ext cx="2732088" cy="204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3" descr="C:\Users\John\Desktop\Фото\etalon-fitnes_photo_01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2643188"/>
            <a:ext cx="2714625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4" descr="C:\Users\John\Desktop\Фото\big3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3" y="4572000"/>
            <a:ext cx="276225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ЭиМ-2\Desktop\trenazher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285750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Сущность проекта</a:t>
            </a:r>
            <a:endParaRPr lang="ru-RU" sz="4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4714875" y="1643063"/>
            <a:ext cx="4214813" cy="5429250"/>
          </a:xfrm>
        </p:spPr>
        <p:txBody>
          <a:bodyPr/>
          <a:lstStyle/>
          <a:p>
            <a:pPr algn="r" eaLnBrk="1" hangingPunct="1">
              <a:buFont typeface="Wingdings 2" pitchFamily="18" charset="2"/>
              <a:buNone/>
            </a:pPr>
            <a:r>
              <a:rPr lang="ru-RU" smtClean="0"/>
              <a:t>    Создание современно оборудованного комплекса со всем необходимым инвентарем, где можно будет заняться любимым видом спорта, поддерживать физическую форму, следить за своим внешним видом. </a:t>
            </a:r>
          </a:p>
        </p:txBody>
      </p:sp>
      <p:pic>
        <p:nvPicPr>
          <p:cNvPr id="11268" name="Picture 2" descr="C:\Users\John\Desktop\Фото\ww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500188"/>
            <a:ext cx="1928812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3" descr="C:\Users\John\Desktop\Фото\P7210691.JPG-t700x5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813" y="2000250"/>
            <a:ext cx="2714625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4" descr="C:\Users\John\Desktop\Фото\56cbdf3b41fdec598b6534a6fd336ad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4214813"/>
            <a:ext cx="2571750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5" descr="C:\Users\John\Desktop\Фото\bol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5000625"/>
            <a:ext cx="2500313" cy="16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1214438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Обоснование объемов и источников финансирования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500063" y="1571625"/>
            <a:ext cx="8229600" cy="3214688"/>
          </a:xfrm>
        </p:spPr>
        <p:txBody>
          <a:bodyPr/>
          <a:lstStyle/>
          <a:p>
            <a:pPr eaLnBrk="1" hangingPunct="1"/>
            <a:r>
              <a:rPr lang="ru-RU" sz="2400" smtClean="0"/>
              <a:t>Помощь областной и городской администраций.</a:t>
            </a:r>
          </a:p>
          <a:p>
            <a:pPr eaLnBrk="1" hangingPunct="1"/>
            <a:r>
              <a:rPr lang="ru-RU" sz="2400" smtClean="0"/>
              <a:t> Возможность взятия кредита под развитие предпринимательской деятельности. </a:t>
            </a:r>
          </a:p>
          <a:p>
            <a:pPr eaLnBrk="1" hangingPunct="1"/>
            <a:r>
              <a:rPr lang="ru-RU" sz="2400" smtClean="0"/>
              <a:t>Помощь города  субсидиями: налоговые каникулы </a:t>
            </a:r>
          </a:p>
          <a:p>
            <a:pPr eaLnBrk="1" hangingPunct="1"/>
            <a:r>
              <a:rPr lang="ru-RU" sz="2400" smtClean="0"/>
              <a:t>Привлечение предпринимателей под открытие фито- бара, спортивного магазина,и т.п.  в самом КСК.</a:t>
            </a:r>
          </a:p>
          <a:p>
            <a:pPr eaLnBrk="1" hangingPunct="1">
              <a:buFont typeface="Wingdings 2" pitchFamily="18" charset="2"/>
              <a:buNone/>
            </a:pPr>
            <a:endParaRPr lang="ru-RU" smtClean="0"/>
          </a:p>
        </p:txBody>
      </p:sp>
      <p:pic>
        <p:nvPicPr>
          <p:cNvPr id="12292" name="Picture 2" descr="C:\Users\John\Desktop\Фото\1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4143375"/>
            <a:ext cx="3571875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3" descr="C:\Users\John\Desktop\Фото\0_b706_95c5d66e_XL.jpe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4143375"/>
            <a:ext cx="3571875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63" y="214313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Реализация проекта</a:t>
            </a:r>
            <a:endParaRPr lang="ru-RU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214313" y="1357313"/>
            <a:ext cx="8686800" cy="5214937"/>
          </a:xfrm>
        </p:spPr>
        <p:txBody>
          <a:bodyPr/>
          <a:lstStyle/>
          <a:p>
            <a:pPr algn="just" eaLnBrk="1" hangingPunct="1">
              <a:buFont typeface="Wingdings 2" pitchFamily="18" charset="2"/>
              <a:buNone/>
            </a:pPr>
            <a:r>
              <a:rPr lang="ru-RU" sz="2500" smtClean="0"/>
              <a:t>    В качестве помещения планируется использовать ангар.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ru-RU" sz="2500" smtClean="0"/>
              <a:t>    Ангар представляет собой быстровозводимое здание.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ru-RU" sz="2500" smtClean="0"/>
              <a:t>    На сегодняшний день ангары имеют очень широкий диапазон применения: офисные здания, складские помещения, автосервисы и в том числе культурно-спортивный центр.</a:t>
            </a:r>
          </a:p>
        </p:txBody>
      </p:sp>
      <p:pic>
        <p:nvPicPr>
          <p:cNvPr id="13316" name="Picture 5" descr="C:\Users\John\Desktop\Фото\bistro_angar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3860800"/>
            <a:ext cx="3783012" cy="270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2" descr="C:\Users\John\Desktop\Фото\product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3860800"/>
            <a:ext cx="3816350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C:\Users\John\Desktop\Фото\113787128852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C:\Users\John\Desktop\Фото\catalog_large_5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97688" y="1000125"/>
            <a:ext cx="224631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 descr="C:\Users\John\Desktop\Фото\186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75" y="1500188"/>
            <a:ext cx="1951038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38" y="357188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Спортивный инвентарь</a:t>
            </a:r>
            <a:endParaRPr lang="ru-RU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365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3571875" cy="50006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mtClean="0"/>
              <a:t>    Для обустройства культурно-спортивного комплекса необходима закупка различных современных спортивных принадлежностей.</a:t>
            </a:r>
          </a:p>
        </p:txBody>
      </p:sp>
      <p:pic>
        <p:nvPicPr>
          <p:cNvPr id="15366" name="Picture 4" descr="C:\Users\John\Desktop\Фото\22357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2463" y="4214813"/>
            <a:ext cx="2141537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3" descr="C:\Users\John\Desktop\Фото\1275_bi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50" y="3714750"/>
            <a:ext cx="3195638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5" descr="C:\Users\John\Desktop\Фото\catalog_large_47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3" y="1357313"/>
            <a:ext cx="2239962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6388" name="Picture 2" descr="C:\Users\ЭиМ-2\Desktop\72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144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7412" name="Picture 2" descr="C:\Users\ЭиМ-2\Desktop\krasotel-levant-764-1551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8436" name="Picture 2" descr="C:\Users\ЭиМ-2\Desktop\sauna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13"/>
            <a:ext cx="9144000" cy="750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9460" name="Picture 2" descr="C:\Users\ЭиМ-2\Desktop\banya5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63" y="214313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Потребители</a:t>
            </a:r>
            <a:endParaRPr lang="ru-RU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357313"/>
            <a:ext cx="5143500" cy="4929187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dirty="0" smtClean="0"/>
              <a:t>    В качестве потенциальных потребителей предоставляемых комплексом можно рассматривать все население г. Новошахтинска в возрасте от 16 до 50 лет, которые имеют доход свыше 200 $ в месяц.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dirty="0" smtClean="0"/>
              <a:t>    Так как предоставляемые услуги весьма разнообразны, можно предположить, что они заинтересуют людей, предпочитающих активное и комфортное времяпрепровождение.</a:t>
            </a:r>
            <a:endParaRPr lang="ru-RU" sz="2400" dirty="0"/>
          </a:p>
        </p:txBody>
      </p:sp>
      <p:pic>
        <p:nvPicPr>
          <p:cNvPr id="20484" name="Picture 2" descr="C:\Users\John\Desktop\Фото\157_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3" y="1643063"/>
            <a:ext cx="1857375" cy="235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6" descr="C:\Users\John\Desktop\Фото\aerobic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0" y="642938"/>
            <a:ext cx="16430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7" descr="C:\Users\John\Desktop\Фото\1264295100-girls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50" y="3357563"/>
            <a:ext cx="2365375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4" descr="C:\Users\John\Desktop\Фото\1187432929_bodibilding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38" y="4929188"/>
            <a:ext cx="2333625" cy="1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1508" name="Picture 2" descr="C:\Users\ЭиМ-2\Desktop\15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2532" name="Picture 2" descr="C:\Users\ЭиМ-2\Desktop\cardio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45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C:\Users\ЭиМ-2\Desktop\33b3c5d170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2997200"/>
            <a:ext cx="5502275" cy="366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2" descr="C:\Users\ЭиМ-2\Desktop\bristol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88913"/>
            <a:ext cx="5329238" cy="367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1500188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Ожидаемые конечные результаты реализации проекта</a:t>
            </a:r>
            <a:r>
              <a:rPr lang="ru-RU" sz="4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500063" y="2143125"/>
            <a:ext cx="8229600" cy="4389438"/>
          </a:xfrm>
        </p:spPr>
        <p:txBody>
          <a:bodyPr/>
          <a:lstStyle/>
          <a:p>
            <a:pPr algn="just" eaLnBrk="1" hangingPunct="1">
              <a:buFont typeface="Wingdings 2" pitchFamily="18" charset="2"/>
              <a:buNone/>
            </a:pPr>
            <a:r>
              <a:rPr lang="ru-RU" smtClean="0"/>
              <a:t>   В результате построения данного комплекса мы сможем</a:t>
            </a:r>
            <a:r>
              <a:rPr lang="en-US" smtClean="0"/>
              <a:t>: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mtClean="0"/>
              <a:t> Объединить все спортивные школы</a:t>
            </a:r>
            <a:r>
              <a:rPr lang="en-US" smtClean="0"/>
              <a:t>;</a:t>
            </a:r>
            <a:r>
              <a:rPr lang="ru-RU" smtClean="0"/>
              <a:t> 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mtClean="0"/>
              <a:t>Привлечь внимание молодых людей и жителей города к здоровому образу жизни. Всегда же приятней заниматься в чистых современно оборудованных залах, где не будет нужды в инвентаре</a:t>
            </a:r>
            <a:r>
              <a:rPr lang="en-US" smtClean="0"/>
              <a:t>;</a:t>
            </a:r>
            <a:r>
              <a:rPr lang="ru-RU" smtClean="0"/>
              <a:t> 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mtClean="0"/>
              <a:t>Развить те виды спорта, которым сейчас не уделяется внимания. </a:t>
            </a:r>
          </a:p>
          <a:p>
            <a:pPr eaLnBrk="1" hangingPunct="1">
              <a:buFont typeface="Wingdings 2" pitchFamily="18" charset="2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/>
          </p:nvPr>
        </p:nvSpPr>
        <p:spPr>
          <a:xfrm>
            <a:off x="755650" y="549275"/>
            <a:ext cx="7931150" cy="852488"/>
          </a:xfrm>
        </p:spPr>
        <p:txBody>
          <a:bodyPr/>
          <a:lstStyle/>
          <a:p>
            <a:r>
              <a:rPr lang="ru-RU" sz="3600" b="1" smtClean="0">
                <a:latin typeface="Arial" charset="0"/>
              </a:rPr>
              <a:t>Прогнозируемые результаты реализации Программы</a:t>
            </a:r>
            <a:r>
              <a:rPr lang="ru-RU" sz="4600" smtClean="0"/>
              <a:t> </a:t>
            </a:r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>
          <a:xfrm>
            <a:off x="468313" y="1412875"/>
            <a:ext cx="8229600" cy="4389438"/>
          </a:xfrm>
        </p:spPr>
        <p:txBody>
          <a:bodyPr/>
          <a:lstStyle/>
          <a:p>
            <a:pPr marL="495300" indent="-495300"/>
            <a:r>
              <a:rPr lang="ru-RU" smtClean="0">
                <a:latin typeface="Arial" charset="0"/>
              </a:rPr>
              <a:t>Создание </a:t>
            </a:r>
            <a:r>
              <a:rPr lang="en-US" smtClean="0">
                <a:latin typeface="Arial" charset="0"/>
              </a:rPr>
              <a:t>5</a:t>
            </a:r>
            <a:r>
              <a:rPr lang="ru-RU" smtClean="0">
                <a:latin typeface="Arial" charset="0"/>
              </a:rPr>
              <a:t>00 новых рабочих мест</a:t>
            </a:r>
          </a:p>
          <a:p>
            <a:pPr marL="495300" indent="-495300"/>
            <a:r>
              <a:rPr lang="ru-RU" smtClean="0">
                <a:latin typeface="Arial" charset="0"/>
              </a:rPr>
              <a:t>Рост туристского потока на 50 %</a:t>
            </a:r>
          </a:p>
          <a:p>
            <a:pPr marL="495300" indent="-495300"/>
            <a:r>
              <a:rPr lang="ru-RU" smtClean="0">
                <a:latin typeface="Arial" charset="0"/>
              </a:rPr>
              <a:t>Увеличение налоговых поступлений в бюджеты всех уровней в 2.3 раза</a:t>
            </a:r>
          </a:p>
          <a:p>
            <a:pPr marL="495300" indent="-495300"/>
            <a:r>
              <a:rPr lang="ru-RU" smtClean="0">
                <a:latin typeface="Arial" charset="0"/>
              </a:rPr>
              <a:t>Снижение уровня безработицы с </a:t>
            </a:r>
            <a:r>
              <a:rPr lang="en-US" smtClean="0">
                <a:latin typeface="Arial" charset="0"/>
              </a:rPr>
              <a:t>3</a:t>
            </a:r>
            <a:r>
              <a:rPr lang="ru-RU" smtClean="0">
                <a:latin typeface="Arial" charset="0"/>
              </a:rPr>
              <a:t>.2 % до </a:t>
            </a:r>
            <a:r>
              <a:rPr lang="en-US" smtClean="0">
                <a:latin typeface="Arial" charset="0"/>
              </a:rPr>
              <a:t>3.0</a:t>
            </a:r>
            <a:r>
              <a:rPr lang="ru-RU" smtClean="0">
                <a:latin typeface="Arial" charset="0"/>
              </a:rPr>
              <a:t> %.</a:t>
            </a:r>
            <a:r>
              <a:rPr lang="ru-RU" smtClean="0"/>
              <a:t> 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50825" y="4008438"/>
            <a:ext cx="856932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2400"/>
              <a:t>Обоснование решения проблем развития комплекса программными методами состоит в необходимости реализации на территории района эффективной государственной, правовой, финансовой, градостроительной и социальной политики, направленной на достижение высокого уровня социально-экономического развития</a:t>
            </a:r>
            <a:r>
              <a:rPr lang="en-US" sz="2400"/>
              <a:t> </a:t>
            </a:r>
            <a:r>
              <a:rPr lang="ru-RU" sz="2400"/>
              <a:t>Ростовской области.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116" name="Group 60"/>
          <p:cNvGraphicFramePr>
            <a:graphicFrameLocks noGrp="1"/>
          </p:cNvGraphicFramePr>
          <p:nvPr>
            <p:ph idx="1"/>
          </p:nvPr>
        </p:nvGraphicFramePr>
        <p:xfrm>
          <a:off x="0" y="1371600"/>
          <a:ext cx="9144000" cy="5516563"/>
        </p:xfrm>
        <a:graphic>
          <a:graphicData uri="http://schemas.openxmlformats.org/drawingml/2006/table">
            <a:tbl>
              <a:tblPr/>
              <a:tblGrid>
                <a:gridCol w="4570413"/>
                <a:gridCol w="4573587"/>
              </a:tblGrid>
              <a:tr h="441325"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Сильные стороны </a:t>
                      </a: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Возможности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</a:tr>
              <a:tr h="2476500"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Благоприятное географическое положение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Уникальные природные ландшафты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Богатое национально-культурное наследие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Опыт проведения спортивных мероприятий международного класса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Высокая транспортная доступность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Отсутствие природных зон риска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Расширение производства спортивного снаряжения и инвентаря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Удовлетворение потребностей населения </a:t>
                      </a: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Организация массового оздоровительного отдыха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Организация детского оздоровительного лагеря 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Слабые стороны 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Угрозы</a:t>
                      </a: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</a:tr>
              <a:tr h="1854200"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Неразвитость инженерной инфраструктуры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Недостаток квалифицированных кадров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Ограниченная физкультурно-спортивная емкость объектов</a:t>
                      </a: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Необходимость соблюдения норм пожарной безопасности, санитарных условий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Удаленность от крупных населенных пунктов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Низкая платежеспособность населения</a:t>
                      </a: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Деформированное сознание большинства населения города</a:t>
                      </a: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Лето (мертвый сезон, все на огородах и курортах)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643" name="Rectangle 55"/>
          <p:cNvSpPr>
            <a:spLocks noChangeArrowheads="1"/>
          </p:cNvSpPr>
          <p:nvPr/>
        </p:nvSpPr>
        <p:spPr bwMode="auto">
          <a:xfrm>
            <a:off x="214313" y="142875"/>
            <a:ext cx="84645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2000" b="1">
                <a:solidFill>
                  <a:srgbClr val="CC0099"/>
                </a:solidFill>
              </a:rPr>
              <a:t>Программа призвана создать реальные условия для удовлетворения спроса населения на спортивные услуги, способствовать формированию перспектив для дальнейшего роста.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type="body" idx="1"/>
          </p:nvPr>
        </p:nvSpPr>
        <p:spPr>
          <a:xfrm>
            <a:off x="214313" y="857250"/>
            <a:ext cx="8424862" cy="61928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 u="sng" smtClean="0">
                <a:latin typeface="Arial" charset="0"/>
              </a:rPr>
              <a:t>Информационное обеспечение</a:t>
            </a:r>
            <a:r>
              <a:rPr lang="ru-RU" sz="2000" u="sng" smtClean="0">
                <a:latin typeface="Arial" charset="0"/>
              </a:rPr>
              <a:t> </a:t>
            </a:r>
            <a:r>
              <a:rPr lang="ru-RU" sz="2000" smtClean="0">
                <a:latin typeface="Arial" charset="0"/>
              </a:rPr>
              <a:t>включает комплекс мероприятий, направленных на совершенствование системы информационного обеспечения, развитие информационно-справочной деятельности, проведение активной рекламной кампании, направленной на формирование благоприятного имиджа культрно-спортивного комплекса, проведение маркетинговых исследований спроса и предложения на рынке региона.</a:t>
            </a:r>
          </a:p>
          <a:p>
            <a:pPr>
              <a:lnSpc>
                <a:spcPct val="80000"/>
              </a:lnSpc>
            </a:pPr>
            <a:endParaRPr lang="ru-RU" sz="2000" smtClean="0"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ru-RU" sz="2000" b="1" u="sng" smtClean="0">
                <a:latin typeface="Arial" charset="0"/>
              </a:rPr>
              <a:t>Финансовое обеспечение </a:t>
            </a:r>
            <a:r>
              <a:rPr lang="ru-RU" sz="2000" smtClean="0">
                <a:latin typeface="Arial" charset="0"/>
              </a:rPr>
              <a:t>Программы осуществляется за счет средств областного бюджета и привлеченных инвестеров.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>
                <a:latin typeface="Arial" charset="0"/>
              </a:rPr>
              <a:t>        Общий объем финансовых ресурсов, необходимых для реализации первого этапа Программы, составляет 2 млн. рублей.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>
                <a:latin typeface="Arial" charset="0"/>
              </a:rPr>
              <a:t>         Объем финансовых ресурсов, необходимых для реализации второго этапа Программы, оценивается в размере 2,7 млн. рублей и будет определен окончательно после реализации программных мероприятий начального этапа. Объем средств, необходимых для реализации второго этапа программы, будет утверждаться ежегодно при формировании областного бюджета.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ru-RU" sz="1800" smtClean="0">
              <a:latin typeface="Arial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ru-RU" sz="1800" smtClean="0">
              <a:latin typeface="Arial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ru-RU" sz="1800" smtClean="0">
              <a:latin typeface="Arial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ru-RU" sz="18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143000"/>
          </a:xfrm>
        </p:spPr>
        <p:txBody>
          <a:bodyPr/>
          <a:lstStyle/>
          <a:p>
            <a:pPr algn="ctr"/>
            <a:r>
              <a:rPr lang="ru-RU" smtClean="0"/>
              <a:t>Имидж Спортивно – Молодежного Комплекса</a:t>
            </a:r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smtClean="0"/>
              <a:t>Внешний вид персонала и отношение: дружелюбное, заботливое, внимательное .</a:t>
            </a:r>
          </a:p>
          <a:p>
            <a:r>
              <a:rPr lang="ru-RU" sz="2000" smtClean="0"/>
              <a:t> Внешний и внутренний вид помещения, человеку должно быть приятно находиться внутри, потребитель должен чувствовать себя комфортно, находясь внутри он должен отдыхать духовно. </a:t>
            </a:r>
          </a:p>
          <a:p>
            <a:r>
              <a:rPr lang="ru-RU" sz="2000" smtClean="0"/>
              <a:t> Профессионализм и знание тренеров просто необходимо, т.к. они имеют дело с самым хрупким – с здоровьем человека. </a:t>
            </a:r>
          </a:p>
          <a:p>
            <a:r>
              <a:rPr lang="ru-RU" sz="2000" smtClean="0"/>
              <a:t>Потребитель не должен жаловаться на нагрузку.(т.е. перезанимался или не до занимался.) Тренер должен знать кому какую нагрузку давать и быть компетентен в вопросах о спорте и питании. </a:t>
            </a:r>
          </a:p>
          <a:p>
            <a:r>
              <a:rPr lang="ru-RU" sz="2000" smtClean="0"/>
              <a:t> Потребитель должен видеть, что о нем заботятся, а не равнодушное отношение к нему. . Ведение здорового образа жизни штатом КСК.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ru-RU" sz="5400" b="1" smtClean="0">
                <a:latin typeface="Arial" charset="0"/>
              </a:rPr>
              <a:t>Кадровое обеспечение</a:t>
            </a:r>
            <a:endParaRPr lang="ru-RU" smtClean="0"/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428625" y="1214438"/>
            <a:ext cx="8229600" cy="4389437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   Направлено на укомплектование специалистами и рабочими предприятий и организаций, функционирующих в культурно-спортивном комплексе.</a:t>
            </a:r>
            <a:endParaRPr lang="ru-RU" sz="2800" b="1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          Для развития профессиональной мобильности и социальной адаптации населения предполагается создание системы подготовки, переподготовки и повышения квалификации работников спортивной сферы.</a:t>
            </a:r>
            <a:endParaRPr lang="ru-RU" sz="2800" b="1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          Содействие в подборе и трудоустройстве населения при реализации системы программных мероприятий осуществляет центр занятости населения г. Новошахтинска.</a:t>
            </a:r>
          </a:p>
          <a:p>
            <a:pPr algn="just"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          Создание 19 рабочих мест.  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1143000"/>
          </a:xfrm>
        </p:spPr>
        <p:txBody>
          <a:bodyPr/>
          <a:lstStyle/>
          <a:p>
            <a:r>
              <a:rPr lang="ru-RU" sz="4600" smtClean="0">
                <a:latin typeface="Arial" charset="0"/>
              </a:rPr>
              <a:t>Оценка эффективности реализации программы</a:t>
            </a:r>
            <a:r>
              <a:rPr lang="ru-RU" sz="4600" smtClean="0"/>
              <a:t> </a:t>
            </a:r>
          </a:p>
        </p:txBody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200" smtClean="0">
                <a:latin typeface="Arial" charset="0"/>
              </a:rPr>
              <a:t>Основными результатами реализации Программы станет увеличение доходной части бюджетов всех уровней, приток инвестиций, рост числа новых рабочих мест, улучшение здоровья населения, сохранение и рациональное использование национально-культурного наследия путем формирования в районе современного культурно-спортивного комплекса.</a:t>
            </a:r>
          </a:p>
          <a:p>
            <a:r>
              <a:rPr lang="ru-RU" sz="2200" smtClean="0"/>
              <a:t> </a:t>
            </a:r>
            <a:r>
              <a:rPr lang="ru-RU" sz="2200" smtClean="0">
                <a:latin typeface="Arial" charset="0"/>
              </a:rPr>
              <a:t>Реализация Программы позволит решить одну из наиболее острых социально-экономических проблем города Новошахтинска - проблему занятости населения.</a:t>
            </a:r>
            <a:r>
              <a:rPr lang="ru-RU" sz="2200" smtClean="0"/>
              <a:t> </a:t>
            </a:r>
            <a:endParaRPr lang="ru-RU" sz="2200" smtClean="0">
              <a:latin typeface="Arial" charset="0"/>
            </a:endParaRPr>
          </a:p>
          <a:p>
            <a:pPr>
              <a:buFont typeface="Wingdings 2" pitchFamily="18" charset="2"/>
              <a:buNone/>
            </a:pPr>
            <a:endParaRPr lang="ru-RU" sz="22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ЭиМ-2\Desktop\257d54d80117935c01a3f357ab8eb8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3357563"/>
            <a:ext cx="3455988" cy="332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 descr="C:\Users\ЭиМ-2\Desktop\e2781cf289cfe7fe2969fcfdf2f58e8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1916113"/>
            <a:ext cx="3673475" cy="351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 descr="C:\Users\ЭиМ-2\Desktop\preview_600_4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88913"/>
            <a:ext cx="3671887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2771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2772" name="Picture 5" descr="C:\Users\ЭиМ-2\Desktop\01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31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Городская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2.xml><?xml version="1.0" encoding="utf-8"?>
<a:themeOverride xmlns:a="http://schemas.openxmlformats.org/drawingml/2006/main">
  <a:clrScheme name="Городская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413</TotalTime>
  <Words>952</Words>
  <Application>Microsoft Office PowerPoint</Application>
  <PresentationFormat>Экран (4:3)</PresentationFormat>
  <Paragraphs>93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Слайд 1</vt:lpstr>
      <vt:lpstr>Актуальность </vt:lpstr>
      <vt:lpstr>Слайд 3</vt:lpstr>
      <vt:lpstr>Цель проекта </vt:lpstr>
      <vt:lpstr>Задачи </vt:lpstr>
      <vt:lpstr>Слайд 6</vt:lpstr>
      <vt:lpstr>Сущность проекта</vt:lpstr>
      <vt:lpstr>Обоснование объемов и источников финансирования </vt:lpstr>
      <vt:lpstr>Реализация проекта</vt:lpstr>
      <vt:lpstr>Слайд 10</vt:lpstr>
      <vt:lpstr>Спортивный инвентарь</vt:lpstr>
      <vt:lpstr>Слайд 12</vt:lpstr>
      <vt:lpstr>Слайд 13</vt:lpstr>
      <vt:lpstr>Слайд 14</vt:lpstr>
      <vt:lpstr>Слайд 15</vt:lpstr>
      <vt:lpstr>Потребители</vt:lpstr>
      <vt:lpstr>Слайд 17</vt:lpstr>
      <vt:lpstr>Слайд 18</vt:lpstr>
      <vt:lpstr>Слайд 19</vt:lpstr>
      <vt:lpstr>Ожидаемые конечные результаты реализации проекта  </vt:lpstr>
      <vt:lpstr>Прогнозируемые результаты реализации Программы </vt:lpstr>
      <vt:lpstr>Слайд 22</vt:lpstr>
      <vt:lpstr>Слайд 23</vt:lpstr>
      <vt:lpstr>Имидж Спортивно – Молодежного Комплекса</vt:lpstr>
      <vt:lpstr>Кадровое обеспечение</vt:lpstr>
      <vt:lpstr>Оценка эффективности реализации программы </vt:lpstr>
      <vt:lpstr>Слайд 27</vt:lpstr>
      <vt:lpstr>Слайд 28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«Проект по аренде свободных площадей под постройку культурно- спортивного комплекса»</dc:title>
  <dc:creator>John</dc:creator>
  <cp:lastModifiedBy>Админ</cp:lastModifiedBy>
  <cp:revision>43</cp:revision>
  <dcterms:created xsi:type="dcterms:W3CDTF">2010-03-23T15:20:52Z</dcterms:created>
  <dcterms:modified xsi:type="dcterms:W3CDTF">2011-01-13T08:33:52Z</dcterms:modified>
</cp:coreProperties>
</file>