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5" r:id="rId6"/>
    <p:sldId id="267" r:id="rId7"/>
    <p:sldId id="268" r:id="rId8"/>
    <p:sldId id="262" r:id="rId9"/>
    <p:sldId id="263" r:id="rId10"/>
    <p:sldId id="264" r:id="rId11"/>
    <p:sldId id="25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414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94700-8CA8-4F6D-9BA6-026252AFBAE9}" type="datetimeFigureOut">
              <a:rPr lang="ru-RU" smtClean="0"/>
              <a:pPr/>
              <a:t>13.01.2011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3D6C6-C1CD-47A9-88EC-09F5C53AF53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259469">
            <a:off x="357158" y="2130425"/>
            <a:ext cx="8501122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Распродажи, Скидки, Акции Ростова! Больше ничего не пройдет мимо нас!!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42900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214678" y="0"/>
            <a:ext cx="59293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dirty="0" smtClean="0"/>
              <a:t>Лебединский П.А., Цыганков С.С.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50286">
            <a:off x="827902" y="1200820"/>
            <a:ext cx="385762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821249">
            <a:off x="1237644" y="480543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Наша цель – предоставить </a:t>
            </a:r>
            <a:r>
              <a:rPr lang="ru-RU" sz="3200" b="1" dirty="0" smtClean="0">
                <a:solidFill>
                  <a:srgbClr val="FF0000"/>
                </a:solidFill>
              </a:rPr>
              <a:t>вам* </a:t>
            </a:r>
            <a:r>
              <a:rPr lang="ru-RU" sz="3200" b="1" dirty="0">
                <a:solidFill>
                  <a:srgbClr val="FF0000"/>
                </a:solidFill>
              </a:rPr>
              <a:t>свежую информацию о распродажах, скидках и акциях в Ростове.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4643438" y="0"/>
            <a:ext cx="4071966" cy="2714644"/>
            <a:chOff x="4643438" y="0"/>
            <a:chExt cx="4071966" cy="2714644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4643438" y="0"/>
              <a:ext cx="4071966" cy="2714644"/>
              <a:chOff x="4714876" y="1142984"/>
              <a:chExt cx="4071966" cy="2714644"/>
            </a:xfrm>
          </p:grpSpPr>
          <p:sp>
            <p:nvSpPr>
              <p:cNvPr id="6" name="Выноска-облако 5"/>
              <p:cNvSpPr/>
              <p:nvPr/>
            </p:nvSpPr>
            <p:spPr>
              <a:xfrm>
                <a:off x="4714876" y="1142984"/>
                <a:ext cx="4071966" cy="2714644"/>
              </a:xfrm>
              <a:prstGeom prst="cloudCallout">
                <a:avLst>
                  <a:gd name="adj1" fmla="val -84405"/>
                  <a:gd name="adj2" fmla="val 13161"/>
                </a:avLst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027" name="Picture 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286380" y="1571612"/>
                <a:ext cx="2857520" cy="17925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sp>
          <p:nvSpPr>
            <p:cNvPr id="8" name="Скругленный прямоугольник 7"/>
            <p:cNvSpPr/>
            <p:nvPr/>
          </p:nvSpPr>
          <p:spPr>
            <a:xfrm>
              <a:off x="7358082" y="2000240"/>
              <a:ext cx="714380" cy="214314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3214679" y="6457890"/>
            <a:ext cx="59293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dirty="0" smtClean="0"/>
              <a:t>* Вас примерно 12 тысяч по данным </a:t>
            </a:r>
            <a:r>
              <a:rPr lang="en-US" sz="2000" b="1" dirty="0" err="1" smtClean="0"/>
              <a:t>WordStat</a:t>
            </a:r>
            <a:endParaRPr lang="ru-RU" sz="2000" b="1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143116"/>
            <a:ext cx="210909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10500000" rev="0"/>
            </a:camera>
            <a:lightRig rig="threePt" dir="t"/>
          </a:scene3d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286256"/>
            <a:ext cx="1211388" cy="1265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6" name="Группа 25"/>
          <p:cNvGrpSpPr/>
          <p:nvPr/>
        </p:nvGrpSpPr>
        <p:grpSpPr>
          <a:xfrm>
            <a:off x="6072198" y="2143116"/>
            <a:ext cx="2809878" cy="2667002"/>
            <a:chOff x="6143636" y="2143116"/>
            <a:chExt cx="2809878" cy="2667002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86512" y="2143116"/>
              <a:ext cx="2667002" cy="26670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3" name="Прямоугольник 22"/>
            <p:cNvSpPr/>
            <p:nvPr/>
          </p:nvSpPr>
          <p:spPr>
            <a:xfrm>
              <a:off x="7000892" y="3714752"/>
              <a:ext cx="1000132" cy="10001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 rot="16200000">
              <a:off x="6607983" y="2607463"/>
              <a:ext cx="785818" cy="171451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 t="19380" r="-1"/>
          <a:stretch>
            <a:fillRect/>
          </a:stretch>
        </p:blipFill>
        <p:spPr bwMode="auto">
          <a:xfrm>
            <a:off x="2928926" y="1142984"/>
            <a:ext cx="1125161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85728"/>
            <a:ext cx="4257676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Бизнес модель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Багетная рамка 4"/>
          <p:cNvSpPr/>
          <p:nvPr/>
        </p:nvSpPr>
        <p:spPr>
          <a:xfrm>
            <a:off x="2571736" y="2285992"/>
            <a:ext cx="3357586" cy="2071702"/>
          </a:xfrm>
          <a:prstGeom prst="bevel">
            <a:avLst>
              <a:gd name="adj" fmla="val 8695"/>
            </a:avLst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otype Corsiva" pitchFamily="66" charset="0"/>
              </a:rPr>
              <a:t>Информационно-справочный портал </a:t>
            </a:r>
            <a:endParaRPr lang="ru-RU" sz="3000" b="1" dirty="0">
              <a:solidFill>
                <a:schemeClr val="tx1">
                  <a:lumMod val="85000"/>
                  <a:lumOff val="1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Облако 5"/>
          <p:cNvSpPr/>
          <p:nvPr/>
        </p:nvSpPr>
        <p:spPr>
          <a:xfrm>
            <a:off x="428596" y="500042"/>
            <a:ext cx="2428860" cy="1428760"/>
          </a:xfrm>
          <a:prstGeom prst="cloud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onotype Corsiva" pitchFamily="66" charset="0"/>
              </a:rPr>
              <a:t>Магазины</a:t>
            </a:r>
            <a:endParaRPr lang="ru-RU" sz="2800" b="1" dirty="0">
              <a:latin typeface="Monotype Corsiva" pitchFamily="66" charset="0"/>
            </a:endParaRPr>
          </a:p>
        </p:txBody>
      </p:sp>
      <p:sp>
        <p:nvSpPr>
          <p:cNvPr id="7" name="Облако 6"/>
          <p:cNvSpPr/>
          <p:nvPr/>
        </p:nvSpPr>
        <p:spPr>
          <a:xfrm>
            <a:off x="6000760" y="5000636"/>
            <a:ext cx="2857488" cy="1428760"/>
          </a:xfrm>
          <a:prstGeom prst="cloud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Monotype Corsiva" pitchFamily="66" charset="0"/>
              </a:rPr>
              <a:t>Посетители портала</a:t>
            </a:r>
            <a:endParaRPr lang="ru-RU" sz="2800" b="1" dirty="0">
              <a:latin typeface="Monotype Corsiva" pitchFamily="66" charset="0"/>
            </a:endParaRPr>
          </a:p>
        </p:txBody>
      </p:sp>
      <p:sp>
        <p:nvSpPr>
          <p:cNvPr id="9" name="Стрелка углом 8"/>
          <p:cNvSpPr/>
          <p:nvPr/>
        </p:nvSpPr>
        <p:spPr>
          <a:xfrm rot="5400000">
            <a:off x="6536545" y="3250405"/>
            <a:ext cx="1143008" cy="1214446"/>
          </a:xfrm>
          <a:prstGeom prst="bentArrow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 углом 9"/>
          <p:cNvSpPr/>
          <p:nvPr/>
        </p:nvSpPr>
        <p:spPr>
          <a:xfrm rot="16200000">
            <a:off x="3964777" y="4750603"/>
            <a:ext cx="1143008" cy="1214446"/>
          </a:xfrm>
          <a:prstGeom prst="bentArrow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трелка углом 10"/>
          <p:cNvSpPr/>
          <p:nvPr/>
        </p:nvSpPr>
        <p:spPr>
          <a:xfrm rot="16200000">
            <a:off x="821505" y="2464587"/>
            <a:ext cx="1143008" cy="1214446"/>
          </a:xfrm>
          <a:prstGeom prst="bentArrow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Стрелка углом 14"/>
          <p:cNvSpPr/>
          <p:nvPr/>
        </p:nvSpPr>
        <p:spPr>
          <a:xfrm rot="5400000">
            <a:off x="3321835" y="892951"/>
            <a:ext cx="1143008" cy="1214446"/>
          </a:xfrm>
          <a:prstGeom prst="bentArrow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Наши Задачи: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000240"/>
            <a:ext cx="25336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4357686" y="1714488"/>
            <a:ext cx="428628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создать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для посетителей удобный каталог самых престижных и трендовых торговых центров, бутиков и магазинов, предоставляющих - скидки и распродажи 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предоставить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владельцам магазинов возможность продвижения своих товаров и услуг для привлечения потенциальных покупателей и постоянных клиентов.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5500702"/>
            <a:ext cx="2571768" cy="35719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Стоимость услуги (базовый тариф)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736"/>
            <a:ext cx="4686304" cy="4829196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Цена 1</a:t>
            </a:r>
            <a:r>
              <a:rPr lang="en-US" dirty="0" smtClean="0"/>
              <a:t>000</a:t>
            </a:r>
            <a:r>
              <a:rPr lang="ru-RU" dirty="0" smtClean="0"/>
              <a:t> </a:t>
            </a:r>
            <a:r>
              <a:rPr lang="ru-RU" dirty="0" err="1" smtClean="0"/>
              <a:t>руб</a:t>
            </a:r>
            <a:r>
              <a:rPr lang="en-US" dirty="0"/>
              <a:t>.</a:t>
            </a:r>
            <a:r>
              <a:rPr lang="ru-RU" dirty="0" smtClean="0"/>
              <a:t> за месяц (мин 2 месяца)</a:t>
            </a:r>
          </a:p>
          <a:p>
            <a:pPr lvl="1"/>
            <a:r>
              <a:rPr lang="ru-RU" dirty="0" smtClean="0"/>
              <a:t> 25-30 статей в месяц в определенной рубрике;</a:t>
            </a:r>
          </a:p>
          <a:p>
            <a:pPr lvl="1"/>
            <a:r>
              <a:rPr lang="ru-RU" dirty="0" smtClean="0"/>
              <a:t>Выбор тэгов (3-4 тэга на автора);</a:t>
            </a:r>
          </a:p>
          <a:p>
            <a:pPr lvl="1"/>
            <a:r>
              <a:rPr lang="ru-RU" dirty="0" smtClean="0"/>
              <a:t>Публикация 1 фото в статье (до 1 МБ);</a:t>
            </a:r>
          </a:p>
          <a:p>
            <a:pPr lvl="1"/>
            <a:r>
              <a:rPr lang="ru-RU" dirty="0" smtClean="0"/>
              <a:t>Публикация в</a:t>
            </a:r>
            <a:r>
              <a:rPr lang="en-US" dirty="0" smtClean="0"/>
              <a:t> Twitter</a:t>
            </a:r>
            <a:r>
              <a:rPr lang="ru-RU" dirty="0" smtClean="0"/>
              <a:t>;</a:t>
            </a:r>
            <a:endParaRPr lang="en-US" dirty="0" smtClean="0"/>
          </a:p>
          <a:p>
            <a:pPr lvl="1"/>
            <a:r>
              <a:rPr lang="en-US" dirty="0" smtClean="0"/>
              <a:t>* </a:t>
            </a:r>
            <a:r>
              <a:rPr lang="ru-RU" dirty="0" smtClean="0"/>
              <a:t>Личная страница партнера.</a:t>
            </a:r>
          </a:p>
          <a:p>
            <a:pPr lvl="1"/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2214554"/>
            <a:ext cx="364333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Портал </a:t>
            </a:r>
            <a:r>
              <a:rPr lang="en-US" dirty="0" err="1" smtClean="0"/>
              <a:t>skidki-na-donu</a:t>
            </a:r>
            <a:r>
              <a:rPr lang="en-US" dirty="0" smtClean="0"/>
              <a:t>;</a:t>
            </a:r>
          </a:p>
          <a:p>
            <a:endParaRPr lang="en-US" dirty="0" smtClean="0"/>
          </a:p>
          <a:p>
            <a:pPr algn="just"/>
            <a:r>
              <a:rPr lang="ru-RU" dirty="0" smtClean="0"/>
              <a:t>Портал </a:t>
            </a:r>
            <a:r>
              <a:rPr lang="en-US" dirty="0" smtClean="0"/>
              <a:t>rostovshop.ru;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Журнал «Выбирай»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Потенциальные конкуренты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 Более широкий охват целевой аудитории</a:t>
            </a:r>
            <a:r>
              <a:rPr lang="en-US" dirty="0" smtClean="0"/>
              <a:t>;</a:t>
            </a:r>
          </a:p>
          <a:p>
            <a:pPr>
              <a:buNone/>
            </a:pPr>
            <a:r>
              <a:rPr lang="en-US" dirty="0" smtClean="0"/>
              <a:t>2</a:t>
            </a:r>
            <a:r>
              <a:rPr lang="ru-RU" dirty="0" smtClean="0"/>
              <a:t>.  Конкурентное преимущество в цене (До 16 раз!)</a:t>
            </a:r>
          </a:p>
          <a:p>
            <a:pPr>
              <a:buNone/>
            </a:pPr>
            <a:r>
              <a:rPr lang="ru-RU" dirty="0" smtClean="0"/>
              <a:t>3. Экономия времени</a:t>
            </a:r>
            <a:r>
              <a:rPr lang="en-US" dirty="0" smtClean="0"/>
              <a:t>;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4. Более удобный интерфейс</a:t>
            </a:r>
            <a:r>
              <a:rPr lang="en-US" dirty="0" smtClean="0"/>
              <a:t>;</a:t>
            </a:r>
          </a:p>
          <a:p>
            <a:pPr>
              <a:buNone/>
            </a:pPr>
            <a:r>
              <a:rPr lang="en-US" dirty="0" smtClean="0"/>
              <a:t>5</a:t>
            </a:r>
            <a:r>
              <a:rPr lang="ru-RU" dirty="0" smtClean="0"/>
              <a:t>. Комплексное обслуживание.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Конкурентные преимущества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785926"/>
            <a:ext cx="3333750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Экономическое обоснование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Инвестиции:</a:t>
            </a:r>
          </a:p>
          <a:p>
            <a:pPr lvl="1"/>
            <a:r>
              <a:rPr lang="ru-RU" dirty="0" smtClean="0"/>
              <a:t>Оформление ИП : 1000 р.</a:t>
            </a:r>
          </a:p>
          <a:p>
            <a:pPr lvl="1"/>
            <a:r>
              <a:rPr lang="ru-RU" dirty="0" smtClean="0"/>
              <a:t>Домен + </a:t>
            </a:r>
            <a:r>
              <a:rPr lang="ru-RU" dirty="0" err="1" smtClean="0"/>
              <a:t>Хостинг</a:t>
            </a:r>
            <a:r>
              <a:rPr lang="ru-RU" dirty="0" smtClean="0"/>
              <a:t>: 3100 р.</a:t>
            </a:r>
          </a:p>
          <a:p>
            <a:pPr lvl="1"/>
            <a:r>
              <a:rPr lang="ru-RU" dirty="0" err="1" smtClean="0"/>
              <a:t>Стикеры</a:t>
            </a:r>
            <a:r>
              <a:rPr lang="ru-RU" dirty="0" smtClean="0"/>
              <a:t> (</a:t>
            </a:r>
            <a:r>
              <a:rPr lang="en-US" dirty="0" smtClean="0"/>
              <a:t>Off-line</a:t>
            </a:r>
            <a:r>
              <a:rPr lang="ru-RU" dirty="0" smtClean="0"/>
              <a:t>): 3000 р.</a:t>
            </a:r>
          </a:p>
          <a:p>
            <a:pPr lvl="1"/>
            <a:r>
              <a:rPr lang="ru-RU" dirty="0" smtClean="0"/>
              <a:t>Расходы на включение: 3000 р. </a:t>
            </a:r>
          </a:p>
          <a:p>
            <a:pPr lvl="1"/>
            <a:r>
              <a:rPr lang="ru-RU" dirty="0" smtClean="0"/>
              <a:t>Расходные материалы: 550 р.</a:t>
            </a:r>
          </a:p>
          <a:p>
            <a:pPr lvl="1"/>
            <a:r>
              <a:rPr lang="ru-RU" dirty="0" smtClean="0"/>
              <a:t>Интернет + Телефон: 1350 р.</a:t>
            </a:r>
          </a:p>
          <a:p>
            <a:pPr lvl="4"/>
            <a:r>
              <a:rPr lang="ru-RU" sz="2800" dirty="0" smtClean="0"/>
              <a:t>Итого:  </a:t>
            </a:r>
            <a:r>
              <a:rPr lang="ru-RU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12000 р.</a:t>
            </a:r>
            <a:endParaRPr lang="ru-RU" sz="2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Экономическое обоснование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186766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1 Этап (14 дней):</a:t>
            </a:r>
          </a:p>
          <a:p>
            <a:pPr lvl="1"/>
            <a:r>
              <a:rPr lang="ru-RU" dirty="0" smtClean="0"/>
              <a:t>Временные затраты:</a:t>
            </a:r>
          </a:p>
          <a:p>
            <a:pPr lvl="2"/>
            <a:r>
              <a:rPr lang="ru-RU" dirty="0" smtClean="0"/>
              <a:t>Регистрация:  4,2 ч. (10 м * 25 мин);</a:t>
            </a:r>
          </a:p>
          <a:p>
            <a:pPr lvl="2"/>
            <a:r>
              <a:rPr lang="ru-RU" dirty="0" smtClean="0"/>
              <a:t>Обслуживание: 20 мин в день (10 м * 2 мин);</a:t>
            </a:r>
          </a:p>
          <a:p>
            <a:pPr>
              <a:buNone/>
            </a:pPr>
            <a:r>
              <a:rPr lang="ru-RU" dirty="0" smtClean="0"/>
              <a:t>	</a:t>
            </a:r>
            <a:r>
              <a:rPr lang="ru-RU" sz="2800" dirty="0" smtClean="0"/>
              <a:t>Доход : 20000 р. (2000 руб. * 10 маг) </a:t>
            </a:r>
          </a:p>
          <a:p>
            <a:pPr>
              <a:buNone/>
            </a:pPr>
            <a:r>
              <a:rPr lang="ru-RU" sz="2800" dirty="0"/>
              <a:t>	</a:t>
            </a:r>
            <a:r>
              <a:rPr lang="en-US" sz="2800" dirty="0" smtClean="0"/>
              <a:t>EBT</a:t>
            </a:r>
            <a:r>
              <a:rPr lang="ru-RU" sz="2800" dirty="0" smtClean="0"/>
              <a:t>:    </a:t>
            </a:r>
            <a:r>
              <a:rPr lang="ru-RU" sz="28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8000 р.</a:t>
            </a:r>
            <a:endParaRPr lang="ru-RU" b="1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ru-RU" dirty="0"/>
              <a:t>	</a:t>
            </a:r>
            <a:r>
              <a:rPr lang="ru-RU" sz="2400" i="1" dirty="0" smtClean="0"/>
              <a:t>Дополнение : Обслуживание системы и </a:t>
            </a:r>
            <a:r>
              <a:rPr lang="ru-RU" sz="2400" i="1" dirty="0" err="1" smtClean="0"/>
              <a:t>модерация</a:t>
            </a:r>
            <a:r>
              <a:rPr lang="ru-RU" sz="2400" i="1" dirty="0" smtClean="0"/>
              <a:t> статей ведется без привлечения дополнительных  людских ресурсов </a:t>
            </a:r>
            <a:endParaRPr lang="ru-RU" i="1" dirty="0" smtClean="0"/>
          </a:p>
          <a:p>
            <a:pPr lvl="2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Экономическое обоснование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857232"/>
            <a:ext cx="8472518" cy="5643578"/>
          </a:xfrm>
        </p:spPr>
        <p:txBody>
          <a:bodyPr>
            <a:normAutofit/>
          </a:bodyPr>
          <a:lstStyle/>
          <a:p>
            <a:r>
              <a:rPr lang="ru-RU" dirty="0"/>
              <a:t>2</a:t>
            </a:r>
            <a:r>
              <a:rPr lang="ru-RU" dirty="0" smtClean="0"/>
              <a:t> Этап (6 </a:t>
            </a:r>
            <a:r>
              <a:rPr lang="ru-RU" dirty="0" err="1" smtClean="0"/>
              <a:t>мес</a:t>
            </a:r>
            <a:r>
              <a:rPr lang="ru-RU" dirty="0" smtClean="0"/>
              <a:t>):</a:t>
            </a:r>
          </a:p>
          <a:p>
            <a:pPr lvl="1"/>
            <a:r>
              <a:rPr lang="ru-RU" dirty="0" smtClean="0"/>
              <a:t>Временные затраты:</a:t>
            </a:r>
          </a:p>
          <a:p>
            <a:pPr lvl="2"/>
            <a:r>
              <a:rPr lang="ru-RU" dirty="0" smtClean="0"/>
              <a:t>Регистрация:  </a:t>
            </a:r>
            <a:r>
              <a:rPr lang="en-US" dirty="0" smtClean="0"/>
              <a:t>~</a:t>
            </a:r>
            <a:r>
              <a:rPr lang="ru-RU" dirty="0" smtClean="0"/>
              <a:t>2 ч. (120 м * 25 мин / 60 мин / 24</a:t>
            </a:r>
            <a:r>
              <a:rPr lang="en-US" dirty="0" smtClean="0"/>
              <a:t> </a:t>
            </a:r>
            <a:r>
              <a:rPr lang="ru-RU" dirty="0" err="1" smtClean="0"/>
              <a:t>нед</a:t>
            </a:r>
            <a:r>
              <a:rPr lang="ru-RU" dirty="0" smtClean="0"/>
              <a:t>);</a:t>
            </a:r>
          </a:p>
          <a:p>
            <a:pPr lvl="2"/>
            <a:r>
              <a:rPr lang="ru-RU" dirty="0" smtClean="0"/>
              <a:t>Обслуживание: </a:t>
            </a:r>
            <a:r>
              <a:rPr lang="en-US" dirty="0" smtClean="0"/>
              <a:t> 4 </a:t>
            </a:r>
            <a:r>
              <a:rPr lang="ru-RU" dirty="0" smtClean="0"/>
              <a:t>ч. в день (120 м * 2 мин);</a:t>
            </a:r>
          </a:p>
          <a:p>
            <a:pPr lvl="1"/>
            <a:r>
              <a:rPr lang="ru-RU" dirty="0" smtClean="0"/>
              <a:t>Финансовые затраты:</a:t>
            </a:r>
          </a:p>
          <a:p>
            <a:pPr lvl="2"/>
            <a:r>
              <a:rPr lang="ru-RU" dirty="0" smtClean="0"/>
              <a:t>Интернет + телефон 15 т.р.</a:t>
            </a:r>
          </a:p>
          <a:p>
            <a:pPr lvl="2"/>
            <a:r>
              <a:rPr lang="ru-RU" dirty="0" smtClean="0"/>
              <a:t>Модератор (Оператор ПК): 6500 руб. в мес. (39 т.р.)</a:t>
            </a:r>
          </a:p>
          <a:p>
            <a:pPr lvl="2"/>
            <a:r>
              <a:rPr lang="ru-RU" dirty="0" smtClean="0"/>
              <a:t>Продажи:  60 т.р. (120 м*500 руб.)</a:t>
            </a:r>
          </a:p>
          <a:p>
            <a:pPr lvl="4"/>
            <a:r>
              <a:rPr lang="ru-RU" sz="2800" dirty="0" smtClean="0"/>
              <a:t>Итого: 115 т.р.</a:t>
            </a:r>
          </a:p>
          <a:p>
            <a:pPr>
              <a:buNone/>
            </a:pPr>
            <a:r>
              <a:rPr lang="ru-RU" dirty="0" smtClean="0"/>
              <a:t>	</a:t>
            </a:r>
            <a:r>
              <a:rPr lang="ru-RU" sz="2800" dirty="0" smtClean="0"/>
              <a:t>Доход: 720 т.р. (120 м * 6 т.р.)</a:t>
            </a:r>
          </a:p>
          <a:p>
            <a:pPr>
              <a:buNone/>
            </a:pPr>
            <a:r>
              <a:rPr lang="ru-RU" sz="2800" dirty="0"/>
              <a:t>	</a:t>
            </a:r>
            <a:r>
              <a:rPr lang="en-US" sz="2800" dirty="0" smtClean="0"/>
              <a:t>EBT</a:t>
            </a:r>
            <a:r>
              <a:rPr lang="ru-RU" sz="2800" dirty="0" smtClean="0"/>
              <a:t> в мес.:  </a:t>
            </a:r>
            <a:r>
              <a:rPr lang="en-US" sz="28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101 000 </a:t>
            </a:r>
            <a:r>
              <a:rPr lang="ru-RU" sz="2800" dirty="0" smtClean="0"/>
              <a:t>руб.</a:t>
            </a:r>
            <a:endParaRPr lang="ru-RU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480" y="4679141"/>
            <a:ext cx="2857520" cy="2178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Благодарю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1600200"/>
            <a:ext cx="4857752" cy="4525963"/>
          </a:xfrm>
        </p:spPr>
        <p:txBody>
          <a:bodyPr/>
          <a:lstStyle/>
          <a:p>
            <a:r>
              <a:rPr lang="ru-RU" dirty="0" smtClean="0"/>
              <a:t>По вопросам </a:t>
            </a:r>
            <a:r>
              <a:rPr lang="ru-RU" b="1" dirty="0">
                <a:solidFill>
                  <a:srgbClr val="FD414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трудоустройства</a:t>
            </a:r>
            <a:r>
              <a:rPr lang="ru-RU" dirty="0" smtClean="0"/>
              <a:t> и </a:t>
            </a:r>
            <a:r>
              <a:rPr lang="ru-RU" b="1" dirty="0" smtClean="0">
                <a:solidFill>
                  <a:srgbClr val="FD414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сотрудничества</a:t>
            </a:r>
            <a:r>
              <a:rPr lang="ru-RU" dirty="0" smtClean="0">
                <a:solidFill>
                  <a:srgbClr val="FD4141"/>
                </a:solidFill>
              </a:rPr>
              <a:t> </a:t>
            </a:r>
            <a:r>
              <a:rPr lang="ru-RU" dirty="0" smtClean="0"/>
              <a:t>обращаться по телефону:</a:t>
            </a:r>
          </a:p>
          <a:p>
            <a:pPr lvl="1"/>
            <a:r>
              <a:rPr lang="ru-RU" dirty="0" smtClean="0"/>
              <a:t>8(908)178-31-84</a:t>
            </a:r>
          </a:p>
          <a:p>
            <a:pPr lvl="1"/>
            <a:r>
              <a:rPr lang="en-US" dirty="0" smtClean="0"/>
              <a:t>p.lebedinskiy@gmail.com</a:t>
            </a:r>
            <a:endParaRPr lang="ru-RU" dirty="0" smtClean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214554"/>
            <a:ext cx="4251673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62807"/>
            <a:ext cx="2214546" cy="5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382</Words>
  <Application>Microsoft Office PowerPoint</Application>
  <PresentationFormat>Экран (4:3)</PresentationFormat>
  <Paragraphs>64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Распродажи, Скидки, Акции Ростова! Больше ничего не пройдет мимо нас!!</vt:lpstr>
      <vt:lpstr>Наша цель – предоставить вам* свежую информацию о распродажах, скидках и акциях в Ростове. </vt:lpstr>
      <vt:lpstr>Бизнес модель</vt:lpstr>
      <vt:lpstr>Наши Задачи:</vt:lpstr>
      <vt:lpstr>Стоимость услуги (базовый тариф)</vt:lpstr>
      <vt:lpstr>Слайд 6</vt:lpstr>
      <vt:lpstr>Слайд 7</vt:lpstr>
      <vt:lpstr>Экономическое обоснование</vt:lpstr>
      <vt:lpstr>Экономическое обоснование</vt:lpstr>
      <vt:lpstr>Экономическое обоснование</vt:lpstr>
      <vt:lpstr>Благодарю за внимание!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Распродажи, Скидки, Акции Ростова! Больше ничего не пройдет мимо нас!!</dc:title>
  <dc:creator>Л.П.А</dc:creator>
  <cp:lastModifiedBy>Админ</cp:lastModifiedBy>
  <cp:revision>45</cp:revision>
  <dcterms:created xsi:type="dcterms:W3CDTF">2010-10-08T20:08:19Z</dcterms:created>
  <dcterms:modified xsi:type="dcterms:W3CDTF">2011-01-13T08:33:44Z</dcterms:modified>
</cp:coreProperties>
</file>